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0"/>
  </p:normalViewPr>
  <p:slideViewPr>
    <p:cSldViewPr snapToGrid="0" snapToObjects="1">
      <p:cViewPr varScale="1">
        <p:scale>
          <a:sx n="78" d="100"/>
          <a:sy n="78"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6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sv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2.svg"/><Relationship Id="rId5" Type="http://schemas.openxmlformats.org/officeDocument/2006/relationships/image" Target="../media/image9.png"/><Relationship Id="rId6" Type="http://schemas.openxmlformats.org/officeDocument/2006/relationships/image" Target="../media/image21.png"/><Relationship Id="rId7" Type="http://schemas.openxmlformats.org/officeDocument/2006/relationships/image" Target="../media/image-10-5.sv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11-4.sv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3.sv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14-12.sv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4-2.svg"/><Relationship Id="rId5" Type="http://schemas.openxmlformats.org/officeDocument/2006/relationships/image" Target="../media/image-14-4.svg"/><Relationship Id="rId6" Type="http://schemas.openxmlformats.org/officeDocument/2006/relationships/image" Target="../media/image-14-6.svg"/><Relationship Id="rId7" Type="http://schemas.openxmlformats.org/officeDocument/2006/relationships/image" Target="../media/image24.png"/><Relationship Id="rId8" Type="http://schemas.openxmlformats.org/officeDocument/2006/relationships/image" Target="../media/image-14-8.svg"/><Relationship Id="rId9" Type="http://schemas.openxmlformats.org/officeDocument/2006/relationships/image" Target="../media/image25.png"/><Relationship Id="rId10" Type="http://schemas.openxmlformats.org/officeDocument/2006/relationships/image" Target="../media/image-14-10.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5-2.sv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svg"/><Relationship Id="rId6" Type="http://schemas.openxmlformats.org/officeDocument/2006/relationships/image" Target="../media/image3.png"/><Relationship Id="rId7" Type="http://schemas.openxmlformats.org/officeDocument/2006/relationships/image" Target="../media/image-2-5.sv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3.sv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3.svg"/><Relationship Id="rId6" Type="http://schemas.openxmlformats.org/officeDocument/2006/relationships/image" Target="../media/image7.png"/><Relationship Id="rId7" Type="http://schemas.openxmlformats.org/officeDocument/2006/relationships/image" Target="../media/image-4-5.sv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2.svg"/><Relationship Id="rId5" Type="http://schemas.openxmlformats.org/officeDocument/2006/relationships/image" Target="../media/image8.png"/><Relationship Id="rId6" Type="http://schemas.openxmlformats.org/officeDocument/2006/relationships/image" Target="../media/image-5-4.sv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5-7.sv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2.svg"/><Relationship Id="rId5" Type="http://schemas.openxmlformats.org/officeDocument/2006/relationships/image" Target="../media/image13.jpe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8-3.svg"/><Relationship Id="rId6" Type="http://schemas.openxmlformats.org/officeDocument/2006/relationships/image" Target="../media/image17.png"/><Relationship Id="rId7" Type="http://schemas.openxmlformats.org/officeDocument/2006/relationships/image" Target="../media/image-8-5.svg"/><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2.sv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EF4F0"/>
        </a:solidFill>
        <a:effectLst/>
      </p:bgPr>
    </p:bg>
    <p:spTree>
      <p:nvGrpSpPr>
        <p:cNvPr id="1" name=""/>
        <p:cNvGrpSpPr/>
        <p:nvPr/>
      </p:nvGrpSpPr>
      <p:grpSpPr>
        <a:xfrm>
          <a:off x="0" y="0"/>
          <a:ext cx="0" cy="0"/>
          <a:chOff x="0" y="0"/>
          <a:chExt cx="0" cy="0"/>
        </a:xfrm>
      </p:grpSpPr>
      <p:pic>
        <p:nvPicPr>
          <p:cNvPr id="2" name="image 1" descr="preencoded.png"/>
          <p:cNvPicPr>
            <a:picLocks noChangeAspect="1"/>
          </p:cNvPicPr>
          <p:nvPr/>
        </p:nvPicPr>
        <p:blipFill>
          <a:blip r:embed="rId3"/>
          <a:srcRect/>
          <a:stretch/>
        </p:blipFill>
        <p:spPr>
          <a:xfrm>
            <a:off x="1533525" y="1381125"/>
            <a:ext cx="3524250" cy="962025"/>
          </a:xfrm>
          <a:prstGeom prst="rect">
            <a:avLst/>
          </a:prstGeom>
        </p:spPr>
      </p:pic>
      <p:pic>
        <p:nvPicPr>
          <p:cNvPr id="3" name="Layer_1"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5325725" y="1581150"/>
            <a:ext cx="1571625" cy="561975"/>
          </a:xfrm>
          <a:prstGeom prst="rect">
            <a:avLst/>
          </a:prstGeom>
        </p:spPr>
      </p:pic>
      <p:sp>
        <p:nvSpPr>
          <p:cNvPr id="4" name="Insect-IMP"/>
          <p:cNvSpPr/>
          <p:nvPr/>
        </p:nvSpPr>
        <p:spPr>
          <a:xfrm>
            <a:off x="1533525" y="3381375"/>
            <a:ext cx="4552950" cy="990600"/>
          </a:xfrm>
          <a:prstGeom prst="rect">
            <a:avLst/>
          </a:prstGeom>
          <a:noFill/>
          <a:ln/>
        </p:spPr>
        <p:txBody>
          <a:bodyPr wrap="square" lIns="0" tIns="0" rIns="0" bIns="0" rtlCol="0" anchor="t"/>
          <a:lstStyle/>
          <a:p>
            <a:pPr marL="0" indent="0" algn="l">
              <a:lnSpc>
                <a:spcPts val="7800"/>
              </a:lnSpc>
              <a:buNone/>
            </a:pPr>
            <a:r>
              <a:rPr lang="en-US" sz="7350" b="1" dirty="0">
                <a:solidFill>
                  <a:srgbClr val="053623"/>
                </a:solidFill>
                <a:latin typeface="Trebuchet MS Bold" pitchFamily="34" charset="0"/>
                <a:ea typeface="Trebuchet MS Bold" pitchFamily="34" charset="-122"/>
                <a:cs typeface="Trebuchet MS Bold" pitchFamily="34" charset="-120"/>
              </a:rPr>
              <a:t>Insect-IMP</a:t>
            </a:r>
            <a:endParaRPr lang="en-US" sz="7350" dirty="0"/>
          </a:p>
        </p:txBody>
      </p:sp>
      <p:sp>
        <p:nvSpPr>
          <p:cNvPr id="5" name="Insect-IMPImproved Knowledge Transfer for Sustainable Insect Breeding"/>
          <p:cNvSpPr/>
          <p:nvPr/>
        </p:nvSpPr>
        <p:spPr>
          <a:xfrm>
            <a:off x="1533525" y="4514850"/>
            <a:ext cx="12515850" cy="1752600"/>
          </a:xfrm>
          <a:prstGeom prst="rect">
            <a:avLst/>
          </a:prstGeom>
          <a:noFill/>
          <a:ln/>
        </p:spPr>
        <p:txBody>
          <a:bodyPr wrap="square" lIns="0" tIns="0" rIns="0" bIns="0" rtlCol="0" anchor="t"/>
          <a:lstStyle/>
          <a:p>
            <a:pPr marL="0" indent="0" algn="l">
              <a:lnSpc>
                <a:spcPts val="6900"/>
              </a:lnSpc>
              <a:buNone/>
            </a:pPr>
            <a:r>
              <a:rPr lang="en-US" sz="4800" b="1" dirty="0">
                <a:solidFill>
                  <a:srgbClr val="053623"/>
                </a:solidFill>
                <a:latin typeface="Trebuchet MS Bold" pitchFamily="34" charset="0"/>
                <a:ea typeface="Trebuchet MS Bold" pitchFamily="34" charset="-122"/>
                <a:cs typeface="Trebuchet MS Bold" pitchFamily="34" charset="-120"/>
              </a:rPr>
              <a:t>Insect-IMPImproved Knowledge Transfer for Sustainable Insect Breeding</a:t>
            </a:r>
            <a:endParaRPr lang="en-US" sz="4800" dirty="0"/>
          </a:p>
        </p:txBody>
      </p:sp>
      <p:sp>
        <p:nvSpPr>
          <p:cNvPr id="6" name="pela Kodre Diseminacija in komunikacija"/>
          <p:cNvSpPr/>
          <p:nvPr/>
        </p:nvSpPr>
        <p:spPr>
          <a:xfrm>
            <a:off x="1533525" y="8153400"/>
            <a:ext cx="5829300" cy="333375"/>
          </a:xfrm>
          <a:prstGeom prst="rect">
            <a:avLst/>
          </a:prstGeom>
          <a:noFill/>
          <a:ln/>
        </p:spPr>
        <p:txBody>
          <a:bodyPr wrap="square" lIns="0" tIns="0" rIns="0" bIns="0" rtlCol="0" anchor="t"/>
          <a:lstStyle/>
          <a:p>
            <a:pPr marL="0" indent="0" algn="l">
              <a:lnSpc>
                <a:spcPts val="2625"/>
              </a:lnSpc>
              <a:buNone/>
            </a:pPr>
            <a:r>
              <a:rPr lang="en-US" sz="2250" b="1" dirty="0">
                <a:solidFill>
                  <a:srgbClr val="053623"/>
                </a:solidFill>
                <a:latin typeface="Trebuchet MS Bold" pitchFamily="34" charset="0"/>
                <a:ea typeface="Trebuchet MS Bold" pitchFamily="34" charset="-122"/>
                <a:cs typeface="Trebuchet MS Bold" pitchFamily="34" charset="-120"/>
              </a:rPr>
              <a:t>Špela Kodre, Diseminacija in komunikacija</a:t>
            </a:r>
            <a:endParaRPr lang="en-US" sz="2250" dirty="0"/>
          </a:p>
        </p:txBody>
      </p:sp>
      <p:sp>
        <p:nvSpPr>
          <p:cNvPr id="7" name="wwwcost-insectimpeu I infocost-insectimpeu"/>
          <p:cNvSpPr/>
          <p:nvPr/>
        </p:nvSpPr>
        <p:spPr>
          <a:xfrm>
            <a:off x="11182350" y="8582025"/>
            <a:ext cx="5943600" cy="314325"/>
          </a:xfrm>
          <a:prstGeom prst="rect">
            <a:avLst/>
          </a:prstGeom>
          <a:noFill/>
          <a:ln/>
        </p:spPr>
        <p:txBody>
          <a:bodyPr wrap="square" lIns="0" tIns="0" rIns="0" bIns="0" rtlCol="0" anchor="t"/>
          <a:lstStyle/>
          <a:p>
            <a:pPr marL="0" indent="0" algn="l">
              <a:lnSpc>
                <a:spcPts val="2400"/>
              </a:lnSpc>
              <a:buNone/>
            </a:pPr>
            <a:r>
              <a:rPr lang="en-US" sz="2100" dirty="0">
                <a:solidFill>
                  <a:srgbClr val="053623"/>
                </a:solidFill>
                <a:latin typeface="Trebuchet MS Regular" pitchFamily="34" charset="0"/>
                <a:ea typeface="Trebuchet MS Regular" pitchFamily="34" charset="-122"/>
                <a:cs typeface="Trebuchet MS Regular" pitchFamily="34" charset="-120"/>
              </a:rPr>
              <a:t>www.cost-insectimp.eu I info@cost-insectimp.eu</a:t>
            </a:r>
            <a:endParaRPr lang="en-US" sz="2100" dirty="0"/>
          </a:p>
        </p:txBody>
      </p:sp>
      <p:sp>
        <p:nvSpPr>
          <p:cNvPr id="8" name="spelakodrekissi"/>
          <p:cNvSpPr/>
          <p:nvPr/>
        </p:nvSpPr>
        <p:spPr>
          <a:xfrm>
            <a:off x="1533525" y="8601075"/>
            <a:ext cx="2152650" cy="295275"/>
          </a:xfrm>
          <a:prstGeom prst="rect">
            <a:avLst/>
          </a:prstGeom>
          <a:noFill/>
          <a:ln/>
        </p:spPr>
        <p:txBody>
          <a:bodyPr wrap="square" lIns="0" tIns="0" rIns="0" bIns="0" rtlCol="0" anchor="t"/>
          <a:lstStyle/>
          <a:p>
            <a:pPr marL="0" indent="0" algn="l">
              <a:lnSpc>
                <a:spcPts val="2325"/>
              </a:lnSpc>
              <a:buNone/>
            </a:pPr>
            <a:r>
              <a:rPr lang="en-US" sz="2025" dirty="0">
                <a:solidFill>
                  <a:srgbClr val="053623"/>
                </a:solidFill>
                <a:latin typeface="Trebuchet MS Regular" pitchFamily="34" charset="0"/>
                <a:ea typeface="Trebuchet MS Regular" pitchFamily="34" charset="-122"/>
                <a:cs typeface="Trebuchet MS Regular" pitchFamily="34" charset="-120"/>
              </a:rPr>
              <a:t>spela.kodre@kis.si</a:t>
            </a:r>
            <a:endParaRPr lang="en-US" sz="20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F4F0"/>
        </a:solidFill>
        <a:effectLst/>
      </p:bgPr>
    </p:bg>
    <p:spTree>
      <p:nvGrpSpPr>
        <p:cNvPr id="1" name=""/>
        <p:cNvGrpSpPr/>
        <p:nvPr/>
      </p:nvGrpSpPr>
      <p:grpSpPr>
        <a:xfrm>
          <a:off x="0" y="0"/>
          <a:ext cx="0" cy="0"/>
          <a:chOff x="0" y="0"/>
          <a:chExt cx="0" cy="0"/>
        </a:xfrm>
      </p:grpSpPr>
      <p:pic>
        <p:nvPicPr>
          <p:cNvPr id="2" name="Rectangle 42"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0" y="3505200"/>
            <a:ext cx="18288000" cy="6781800"/>
          </a:xfrm>
          <a:prstGeom prst="rect">
            <a:avLst/>
          </a:prstGeom>
        </p:spPr>
      </p:pic>
      <p:pic>
        <p:nvPicPr>
          <p:cNvPr id="3" name="image 1" descr="preencoded.png"/>
          <p:cNvPicPr>
            <a:picLocks noChangeAspect="1"/>
          </p:cNvPicPr>
          <p:nvPr/>
        </p:nvPicPr>
        <p:blipFill>
          <a:blip r:embed="rId5"/>
          <a:srcRect/>
          <a:stretch/>
        </p:blipFill>
        <p:spPr>
          <a:xfrm>
            <a:off x="12696825" y="857250"/>
            <a:ext cx="2286000" cy="619125"/>
          </a:xfrm>
          <a:prstGeom prst="rect">
            <a:avLst/>
          </a:prstGeom>
        </p:spPr>
      </p:pic>
      <p:pic>
        <p:nvPicPr>
          <p:cNvPr id="4" name="Layer_1"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15411450" y="857250"/>
            <a:ext cx="1771650" cy="619125"/>
          </a:xfrm>
          <a:prstGeom prst="rect">
            <a:avLst/>
          </a:prstGeom>
        </p:spPr>
      </p:pic>
      <p:sp>
        <p:nvSpPr>
          <p:cNvPr id="5" name="Lorem Dolor Title"/>
          <p:cNvSpPr/>
          <p:nvPr/>
        </p:nvSpPr>
        <p:spPr>
          <a:xfrm>
            <a:off x="990600" y="1609725"/>
            <a:ext cx="532447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6" name="Chapter 01"/>
          <p:cNvSpPr/>
          <p:nvPr/>
        </p:nvSpPr>
        <p:spPr>
          <a:xfrm>
            <a:off x="990600" y="1257300"/>
            <a:ext cx="1638300" cy="323850"/>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CHAPTER 01</a:t>
            </a:r>
            <a:endParaRPr lang="en-US" sz="2175" dirty="0"/>
          </a:p>
        </p:txBody>
      </p:sp>
      <p:sp>
        <p:nvSpPr>
          <p:cNvPr id="7" name="The global population is expected to increase to 10 billion by 2050 bringing with it an increased demand for food and specifically protein  Insect farming can play a major role in ensuring global food security reducing the environmental footprint of food"/>
          <p:cNvSpPr/>
          <p:nvPr/>
        </p:nvSpPr>
        <p:spPr>
          <a:xfrm>
            <a:off x="990600" y="4371975"/>
            <a:ext cx="15459075" cy="5086350"/>
          </a:xfrm>
          <a:prstGeom prst="rect">
            <a:avLst/>
          </a:prstGeom>
          <a:noFill/>
          <a:ln/>
        </p:spPr>
        <p:txBody>
          <a:bodyPr wrap="square" lIns="0" tIns="0" rIns="0" bIns="0" rtlCol="0" anchor="t"/>
          <a:lstStyle/>
          <a:p>
            <a:pPr marL="342900" indent="-342900" algn="l">
              <a:lnSpc>
                <a:spcPts val="4200"/>
              </a:lnSpc>
              <a:buSzPct val="100000"/>
              <a:buChar char="•"/>
            </a:pPr>
            <a:r>
              <a:rPr lang="en-US" sz="2700" dirty="0">
                <a:solidFill>
                  <a:srgbClr val="FFFFFF"/>
                </a:solidFill>
                <a:latin typeface="Trebuchet MS Regular" pitchFamily="34" charset="0"/>
                <a:ea typeface="Trebuchet MS Regular" pitchFamily="34" charset="-122"/>
                <a:cs typeface="Trebuchet MS Regular" pitchFamily="34" charset="-120"/>
              </a:rPr>
              <a:t>The global population is expected to increase to 10 billion by 2050, bringing with it an increased demand for food and specifically protein. </a:t>
            </a:r>
            <a:r>
              <a:t/>
            </a:r>
            <a:br/>
            <a:r>
              <a:rPr lang="en-US" sz="2700" dirty="0">
                <a:solidFill>
                  <a:srgbClr val="FFFFFF"/>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r>
              <a:t/>
            </a:r>
            <a:br/>
            <a:r>
              <a:rPr lang="en-US" sz="2700" dirty="0">
                <a:solidFill>
                  <a:srgbClr val="FFFFFF"/>
                </a:solidFill>
                <a:latin typeface="Trebuchet MS Regular" pitchFamily="34" charset="0"/>
                <a:ea typeface="Trebuchet MS Regular" pitchFamily="34" charset="-122"/>
                <a:cs typeface="Trebuchet MS Regular" pitchFamily="34" charset="-120"/>
              </a:rPr>
              <a:t>
However, it is currently relying on insect populations whose genetics are poorly understood and who are not necessarily bred- or even fit-for-purpose. </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F4F0"/>
        </a:solidFill>
        <a:effectLst/>
      </p:bgPr>
    </p:bg>
    <p:spTree>
      <p:nvGrpSpPr>
        <p:cNvPr id="1" name=""/>
        <p:cNvGrpSpPr/>
        <p:nvPr/>
      </p:nvGrpSpPr>
      <p:grpSpPr>
        <a:xfrm>
          <a:off x="0" y="0"/>
          <a:ext cx="0" cy="0"/>
          <a:chOff x="0" y="0"/>
          <a:chExt cx="0" cy="0"/>
        </a:xfrm>
      </p:grpSpPr>
      <p:pic>
        <p:nvPicPr>
          <p:cNvPr id="2" name="Line 15" descr="preencoded.png"/>
          <p:cNvPicPr>
            <a:picLocks noChangeAspect="1"/>
          </p:cNvPicPr>
          <p:nvPr/>
        </p:nvPicPr>
        <p:blipFill>
          <a:blip r:embed="rId3"/>
          <a:srcRect/>
          <a:stretch/>
        </p:blipFill>
        <p:spPr>
          <a:xfrm>
            <a:off x="819150" y="8820150"/>
            <a:ext cx="16440150" cy="18288"/>
          </a:xfrm>
          <a:prstGeom prst="rect">
            <a:avLst/>
          </a:prstGeom>
        </p:spPr>
      </p:pic>
      <p:pic>
        <p:nvPicPr>
          <p:cNvPr id="3" name="image 1" descr="preencoded.png"/>
          <p:cNvPicPr>
            <a:picLocks noChangeAspect="1"/>
          </p:cNvPicPr>
          <p:nvPr/>
        </p:nvPicPr>
        <p:blipFill>
          <a:blip r:embed="rId4"/>
          <a:srcRect/>
          <a:stretch/>
        </p:blipFill>
        <p:spPr>
          <a:xfrm>
            <a:off x="819150" y="9229725"/>
            <a:ext cx="2286000" cy="619125"/>
          </a:xfrm>
          <a:prstGeom prst="rect">
            <a:avLst/>
          </a:prstGeom>
        </p:spPr>
      </p:pic>
      <p:pic>
        <p:nvPicPr>
          <p:cNvPr id="4" name="Layer_1" descr="preencoded.pn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15411450" y="9153525"/>
            <a:ext cx="1771650" cy="619125"/>
          </a:xfrm>
          <a:prstGeom prst="rect">
            <a:avLst/>
          </a:prstGeom>
        </p:spPr>
      </p:pic>
      <p:sp>
        <p:nvSpPr>
          <p:cNvPr id="5" name="Lorem Dolor Title"/>
          <p:cNvSpPr/>
          <p:nvPr/>
        </p:nvSpPr>
        <p:spPr>
          <a:xfrm>
            <a:off x="990600" y="1228725"/>
            <a:ext cx="16192500"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6" name="Chapter 01"/>
          <p:cNvSpPr/>
          <p:nvPr/>
        </p:nvSpPr>
        <p:spPr>
          <a:xfrm>
            <a:off x="990600" y="752475"/>
            <a:ext cx="6618514" cy="447675"/>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CHAPTER 01</a:t>
            </a:r>
            <a:endParaRPr lang="en-US" sz="2175" dirty="0"/>
          </a:p>
        </p:txBody>
      </p:sp>
      <p:sp>
        <p:nvSpPr>
          <p:cNvPr id="7" name="The global population is expected to increase to 10 billion by 2050 bringing with it an increased demand for food and specifically protein  Insect farming can play a major role in ensuring global food security reducing the environmental footprint of food"/>
          <p:cNvSpPr/>
          <p:nvPr/>
        </p:nvSpPr>
        <p:spPr>
          <a:xfrm>
            <a:off x="657225" y="2476500"/>
            <a:ext cx="16116300" cy="5867400"/>
          </a:xfrm>
          <a:prstGeom prst="rect">
            <a:avLst/>
          </a:prstGeom>
          <a:noFill/>
          <a:ln/>
        </p:spPr>
        <p:txBody>
          <a:bodyPr wrap="square" lIns="0" tIns="0" rIns="0" bIns="0" rtlCol="0" anchor="t"/>
          <a:lstStyle/>
          <a:p>
            <a:pPr marL="342900" indent="-342900" algn="l">
              <a:lnSpc>
                <a:spcPts val="4200"/>
              </a:lnSpc>
              <a:buSzPct val="100000"/>
              <a:buChar char="•"/>
            </a:pPr>
            <a:r>
              <a:rPr lang="en-US" sz="2700" dirty="0">
                <a:solidFill>
                  <a:srgbClr val="053623"/>
                </a:solidFill>
                <a:latin typeface="Trebuchet MS Regular" pitchFamily="34" charset="0"/>
                <a:ea typeface="Trebuchet MS Regular" pitchFamily="34" charset="-122"/>
                <a:cs typeface="Trebuchet MS Regular" pitchFamily="34" charset="-120"/>
              </a:rPr>
              <a:t>The global population is expected to increase to 10 billion by 2050, bringing with it an increased demand for food and specifically protein. </a:t>
            </a:r>
            <a:r>
              <a:t/>
            </a:r>
            <a:br/>
            <a:r>
              <a:rPr lang="en-US" sz="2700" dirty="0">
                <a:solidFill>
                  <a:srgbClr val="053623"/>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r>
              <a:t/>
            </a:r>
            <a:br/>
            <a:r>
              <a:rPr lang="en-US" sz="2700" dirty="0">
                <a:solidFill>
                  <a:srgbClr val="053623"/>
                </a:solidFill>
                <a:latin typeface="Trebuchet MS Regular" pitchFamily="34" charset="0"/>
                <a:ea typeface="Trebuchet MS Regular" pitchFamily="34" charset="-122"/>
                <a:cs typeface="Trebuchet MS Regular" pitchFamily="34" charset="-120"/>
              </a:rPr>
              <a:t>
However, it is currently relying on insect populations whose genetics are poorly understood and who are not necessarily bred- or even fit-for-purpose. </a:t>
            </a:r>
            <a:r>
              <a:t/>
            </a:r>
            <a:br/>
            <a:r>
              <a:rPr lang="en-US" sz="2700" dirty="0">
                <a:solidFill>
                  <a:srgbClr val="053623"/>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F4F0"/>
        </a:solidFill>
        <a:effectLst/>
      </p:bgPr>
    </p:bg>
    <p:spTree>
      <p:nvGrpSpPr>
        <p:cNvPr id="1" name=""/>
        <p:cNvGrpSpPr/>
        <p:nvPr/>
      </p:nvGrpSpPr>
      <p:grpSpPr>
        <a:xfrm>
          <a:off x="0" y="0"/>
          <a:ext cx="0" cy="0"/>
          <a:chOff x="0" y="0"/>
          <a:chExt cx="0" cy="0"/>
        </a:xfrm>
      </p:grpSpPr>
      <p:sp>
        <p:nvSpPr>
          <p:cNvPr id="2" name="Lorem Dolor Title"/>
          <p:cNvSpPr/>
          <p:nvPr/>
        </p:nvSpPr>
        <p:spPr>
          <a:xfrm>
            <a:off x="990600" y="1609725"/>
            <a:ext cx="532447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3" name="Chapter 01"/>
          <p:cNvSpPr/>
          <p:nvPr/>
        </p:nvSpPr>
        <p:spPr>
          <a:xfrm>
            <a:off x="990600" y="1257300"/>
            <a:ext cx="1638300" cy="323850"/>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CHAPTER 01</a:t>
            </a:r>
            <a:endParaRPr lang="en-US" sz="2175" dirty="0"/>
          </a:p>
        </p:txBody>
      </p:sp>
      <p:sp>
        <p:nvSpPr>
          <p:cNvPr id="4" name="The global population is expected to increase to 10 billion by 2050 bringing with it an increased demand for food and specifically protein  Insect farming can play a major role in ensuring global food security reducing the environmental footprint of food"/>
          <p:cNvSpPr/>
          <p:nvPr/>
        </p:nvSpPr>
        <p:spPr>
          <a:xfrm>
            <a:off x="876300" y="3076575"/>
            <a:ext cx="7734300" cy="6953250"/>
          </a:xfrm>
          <a:prstGeom prst="rect">
            <a:avLst/>
          </a:prstGeom>
          <a:noFill/>
          <a:ln/>
        </p:spPr>
        <p:txBody>
          <a:bodyPr wrap="square" lIns="0" tIns="0" rIns="0" bIns="0" rtlCol="0" anchor="t"/>
          <a:lstStyle/>
          <a:p>
            <a:pPr marL="266700" indent="-266700" algn="l">
              <a:lnSpc>
                <a:spcPts val="3450"/>
              </a:lnSpc>
              <a:buSzPct val="100000"/>
              <a:buChar char="•"/>
            </a:pPr>
            <a:r>
              <a:rPr lang="en-US" sz="2100" dirty="0">
                <a:solidFill>
                  <a:srgbClr val="053623"/>
                </a:solidFill>
                <a:latin typeface="Trebuchet MS Regular" pitchFamily="34" charset="0"/>
                <a:ea typeface="Trebuchet MS Regular" pitchFamily="34" charset="-122"/>
                <a:cs typeface="Trebuchet MS Regular" pitchFamily="34" charset="-120"/>
              </a:rPr>
              <a:t>The global population is expected to increase to 10 billion by 2050, bringing with it an increased demand for food and specifically protein. </a:t>
            </a:r>
            <a:r>
              <a:t/>
            </a:r>
            <a:br/>
            <a:r>
              <a:rPr lang="en-US" sz="2100" dirty="0">
                <a:solidFill>
                  <a:srgbClr val="053623"/>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r>
              <a:t/>
            </a:r>
            <a:br/>
            <a:r>
              <a:rPr lang="en-US" sz="2100" dirty="0">
                <a:solidFill>
                  <a:srgbClr val="053623"/>
                </a:solidFill>
                <a:latin typeface="Trebuchet MS Regular" pitchFamily="34" charset="0"/>
                <a:ea typeface="Trebuchet MS Regular" pitchFamily="34" charset="-122"/>
                <a:cs typeface="Trebuchet MS Regular" pitchFamily="34" charset="-120"/>
              </a:rPr>
              <a:t>
However, it is currently relying on insect populations whose genetics are poorly understood and who are not necessarily bred- or even fit-for-purpose. </a:t>
            </a:r>
            <a:endParaRPr lang="en-US" sz="2100" dirty="0"/>
          </a:p>
        </p:txBody>
      </p:sp>
      <p:sp>
        <p:nvSpPr>
          <p:cNvPr id="5" name="The global population is expected to increase to 10 billion by 2050 bringing with it an increased demand for food and specifically protein  Insect farming can play a major role in ensuring global food security reducing the environmental footprint of food"/>
          <p:cNvSpPr/>
          <p:nvPr/>
        </p:nvSpPr>
        <p:spPr>
          <a:xfrm>
            <a:off x="9277350" y="3076575"/>
            <a:ext cx="7734300" cy="6953250"/>
          </a:xfrm>
          <a:prstGeom prst="rect">
            <a:avLst/>
          </a:prstGeom>
          <a:noFill/>
          <a:ln/>
        </p:spPr>
        <p:txBody>
          <a:bodyPr wrap="square" lIns="0" tIns="0" rIns="0" bIns="0" rtlCol="0" anchor="t"/>
          <a:lstStyle/>
          <a:p>
            <a:pPr marL="266700" indent="-266700" algn="l">
              <a:lnSpc>
                <a:spcPts val="3450"/>
              </a:lnSpc>
              <a:buSzPct val="100000"/>
              <a:buChar char="•"/>
            </a:pPr>
            <a:r>
              <a:rPr lang="en-US" sz="2100" dirty="0">
                <a:solidFill>
                  <a:srgbClr val="053623"/>
                </a:solidFill>
                <a:latin typeface="Trebuchet MS Regular" pitchFamily="34" charset="0"/>
                <a:ea typeface="Trebuchet MS Regular" pitchFamily="34" charset="-122"/>
                <a:cs typeface="Trebuchet MS Regular" pitchFamily="34" charset="-120"/>
              </a:rPr>
              <a:t>The global population is expected to increase to 10 billion by 2050, bringing with it an increased demand for food and specifically protein. </a:t>
            </a:r>
            <a:r>
              <a:t/>
            </a:r>
            <a:br/>
            <a:r>
              <a:rPr lang="en-US" sz="2100" dirty="0">
                <a:solidFill>
                  <a:srgbClr val="053623"/>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r>
              <a:t/>
            </a:r>
            <a:br/>
            <a:r>
              <a:rPr lang="en-US" sz="2100" dirty="0">
                <a:solidFill>
                  <a:srgbClr val="053623"/>
                </a:solidFill>
                <a:latin typeface="Trebuchet MS Regular" pitchFamily="34" charset="0"/>
                <a:ea typeface="Trebuchet MS Regular" pitchFamily="34" charset="-122"/>
                <a:cs typeface="Trebuchet MS Regular" pitchFamily="34" charset="-120"/>
              </a:rPr>
              <a:t>
However, it is currently relying on insect populations whose genetics are poorly understood and who are not necessarily bred- or even fit-for-purpose. </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F4F0"/>
        </a:solidFill>
        <a:effectLst/>
      </p:bgPr>
    </p:bg>
    <p:spTree>
      <p:nvGrpSpPr>
        <p:cNvPr id="1" name=""/>
        <p:cNvGrpSpPr/>
        <p:nvPr/>
      </p:nvGrpSpPr>
      <p:grpSpPr>
        <a:xfrm>
          <a:off x="0" y="0"/>
          <a:ext cx="0" cy="0"/>
          <a:chOff x="0" y="0"/>
          <a:chExt cx="0" cy="0"/>
        </a:xfrm>
      </p:grpSpPr>
      <p:pic>
        <p:nvPicPr>
          <p:cNvPr id="2" name="image 2" descr="preencoded.png"/>
          <p:cNvPicPr>
            <a:picLocks noChangeAspect="1"/>
          </p:cNvPicPr>
          <p:nvPr/>
        </p:nvPicPr>
        <p:blipFill>
          <a:blip r:embed="rId3"/>
          <a:srcRect/>
          <a:stretch/>
        </p:blipFill>
        <p:spPr>
          <a:xfrm>
            <a:off x="12439650" y="1038225"/>
            <a:ext cx="2286000" cy="619125"/>
          </a:xfrm>
          <a:prstGeom prst="rect">
            <a:avLst/>
          </a:prstGeom>
        </p:spPr>
      </p:pic>
      <p:pic>
        <p:nvPicPr>
          <p:cNvPr id="3" name="Layer_1"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5411450" y="1038225"/>
            <a:ext cx="1771650" cy="619125"/>
          </a:xfrm>
          <a:prstGeom prst="rect">
            <a:avLst/>
          </a:prstGeom>
        </p:spPr>
      </p:pic>
      <p:sp>
        <p:nvSpPr>
          <p:cNvPr id="4" name="WG1 Population structure"/>
          <p:cNvSpPr/>
          <p:nvPr/>
        </p:nvSpPr>
        <p:spPr>
          <a:xfrm>
            <a:off x="990600" y="1781175"/>
            <a:ext cx="8753475" cy="990600"/>
          </a:xfrm>
          <a:prstGeom prst="rect">
            <a:avLst/>
          </a:prstGeom>
          <a:noFill/>
          <a:ln/>
        </p:spPr>
        <p:txBody>
          <a:bodyPr wrap="square" lIns="0" tIns="0" rIns="0" bIns="0" rtlCol="0" anchor="t"/>
          <a:lstStyle/>
          <a:p>
            <a:pPr marL="0" indent="0" algn="l">
              <a:lnSpc>
                <a:spcPts val="7800"/>
              </a:lnSpc>
              <a:buNone/>
            </a:pPr>
            <a:r>
              <a:rPr lang="en-US" sz="5400" b="1" dirty="0">
                <a:solidFill>
                  <a:srgbClr val="053623"/>
                </a:solidFill>
                <a:latin typeface="Trebuchet MS Bold" pitchFamily="34" charset="0"/>
                <a:ea typeface="Trebuchet MS Bold" pitchFamily="34" charset="-122"/>
                <a:cs typeface="Trebuchet MS Bold" pitchFamily="34" charset="-120"/>
              </a:rPr>
              <a:t>WG1: Population structure</a:t>
            </a:r>
            <a:endParaRPr lang="en-US" sz="5400" dirty="0"/>
          </a:p>
        </p:txBody>
      </p:sp>
      <p:sp>
        <p:nvSpPr>
          <p:cNvPr id="5" name="Working Groups"/>
          <p:cNvSpPr/>
          <p:nvPr/>
        </p:nvSpPr>
        <p:spPr>
          <a:xfrm>
            <a:off x="990600" y="1257300"/>
            <a:ext cx="2409825" cy="323850"/>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WORKING GROUPS</a:t>
            </a:r>
            <a:endParaRPr lang="en-US" sz="2175" dirty="0"/>
          </a:p>
        </p:txBody>
      </p:sp>
      <p:sp>
        <p:nvSpPr>
          <p:cNvPr id="6" name="Poorly understood population structure Insects are seldom picked- fit- or bred-for-purpose No information on the effect of domestication or cultivation"/>
          <p:cNvSpPr/>
          <p:nvPr/>
        </p:nvSpPr>
        <p:spPr>
          <a:xfrm>
            <a:off x="990600" y="3409950"/>
            <a:ext cx="12868275" cy="2419350"/>
          </a:xfrm>
          <a:prstGeom prst="rect">
            <a:avLst/>
          </a:prstGeom>
          <a:noFill/>
          <a:ln/>
        </p:spPr>
        <p:txBody>
          <a:bodyPr wrap="square" lIns="0" tIns="0" rIns="0" bIns="0" rtlCol="0" anchor="t"/>
          <a:lstStyle/>
          <a:p>
            <a:pPr marL="428625" indent="-428625" algn="l">
              <a:lnSpc>
                <a:spcPts val="5700"/>
              </a:lnSpc>
              <a:buSzPct val="100000"/>
              <a:buChar char="•"/>
            </a:pPr>
            <a:r>
              <a:rPr lang="en-US" sz="3375" dirty="0">
                <a:solidFill>
                  <a:srgbClr val="053623"/>
                </a:solidFill>
                <a:latin typeface="Trebuchet MS Regular" pitchFamily="34" charset="0"/>
                <a:ea typeface="Trebuchet MS Regular" pitchFamily="34" charset="-122"/>
                <a:cs typeface="Trebuchet MS Regular" pitchFamily="34" charset="-120"/>
              </a:rPr>
              <a:t>Poorly understood population structure
Insects are seldom “picked”-, fit- or bred-for-purpose
No information on the effect of “domestication” or cultivation</a:t>
            </a:r>
            <a:endParaRPr lang="en-US" sz="3375" dirty="0"/>
          </a:p>
        </p:txBody>
      </p:sp>
      <p:sp>
        <p:nvSpPr>
          <p:cNvPr id="7" name="Coordinate genotyping efforts Consolidate work on population structure and effect of domestication"/>
          <p:cNvSpPr/>
          <p:nvPr/>
        </p:nvSpPr>
        <p:spPr>
          <a:xfrm>
            <a:off x="990600" y="6753225"/>
            <a:ext cx="16525875" cy="1447800"/>
          </a:xfrm>
          <a:prstGeom prst="rect">
            <a:avLst/>
          </a:prstGeom>
          <a:noFill/>
          <a:ln/>
        </p:spPr>
        <p:txBody>
          <a:bodyPr wrap="square" lIns="0" tIns="0" rIns="0" bIns="0" rtlCol="0" anchor="t"/>
          <a:lstStyle/>
          <a:p>
            <a:pPr marL="428625" indent="-428625" algn="l">
              <a:lnSpc>
                <a:spcPts val="5700"/>
              </a:lnSpc>
              <a:buSzPct val="100000"/>
              <a:buChar char="•"/>
            </a:pPr>
            <a:r>
              <a:rPr lang="en-US" sz="3375" dirty="0">
                <a:solidFill>
                  <a:srgbClr val="053623"/>
                </a:solidFill>
                <a:latin typeface="Trebuchet MS Regular" pitchFamily="34" charset="0"/>
                <a:ea typeface="Trebuchet MS Regular" pitchFamily="34" charset="-122"/>
                <a:cs typeface="Trebuchet MS Regular" pitchFamily="34" charset="-120"/>
              </a:rPr>
              <a:t>Coordinate genotyping efforts
Consolidate work on population structure and effect of domestication</a:t>
            </a:r>
            <a:endParaRPr lang="en-US" sz="3375" dirty="0"/>
          </a:p>
        </p:txBody>
      </p:sp>
      <p:sp>
        <p:nvSpPr>
          <p:cNvPr id="8" name="ROLE"/>
          <p:cNvSpPr/>
          <p:nvPr/>
        </p:nvSpPr>
        <p:spPr>
          <a:xfrm>
            <a:off x="990600" y="6000750"/>
            <a:ext cx="914400" cy="723900"/>
          </a:xfrm>
          <a:prstGeom prst="rect">
            <a:avLst/>
          </a:prstGeom>
          <a:noFill/>
          <a:ln/>
        </p:spPr>
        <p:txBody>
          <a:bodyPr wrap="square" lIns="0" tIns="0" rIns="0" bIns="0" rtlCol="0" anchor="t"/>
          <a:lstStyle/>
          <a:p>
            <a:pPr marL="0" indent="0" algn="l">
              <a:lnSpc>
                <a:spcPts val="5700"/>
              </a:lnSpc>
              <a:buNone/>
            </a:pPr>
            <a:r>
              <a:rPr lang="en-US" sz="2850" b="1" dirty="0">
                <a:solidFill>
                  <a:srgbClr val="053623"/>
                </a:solidFill>
                <a:latin typeface="Trebuchet MS Bold" pitchFamily="34" charset="0"/>
                <a:ea typeface="Trebuchet MS Bold" pitchFamily="34" charset="-122"/>
                <a:cs typeface="Trebuchet MS Bold" pitchFamily="34" charset="-120"/>
              </a:rPr>
              <a:t>ROLE</a:t>
            </a:r>
            <a:endParaRPr lang="en-US" sz="2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F4F0"/>
        </a:solidFill>
        <a:effectLst/>
      </p:bgPr>
    </p:bg>
    <p:spTree>
      <p:nvGrpSpPr>
        <p:cNvPr id="1" name=""/>
        <p:cNvGrpSpPr/>
        <p:nvPr/>
      </p:nvGrpSpPr>
      <p:grpSpPr>
        <a:xfrm>
          <a:off x="0" y="0"/>
          <a:ext cx="0" cy="0"/>
          <a:chOff x="0" y="0"/>
          <a:chExt cx="0" cy="0"/>
        </a:xfrm>
      </p:grpSpPr>
      <p:pic>
        <p:nvPicPr>
          <p:cNvPr id="2" name="Rectangle 42"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990600" y="3105150"/>
            <a:ext cx="5067300" cy="5448300"/>
          </a:xfrm>
          <a:prstGeom prst="rect">
            <a:avLst/>
          </a:prstGeom>
        </p:spPr>
      </p:pic>
      <p:pic>
        <p:nvPicPr>
          <p:cNvPr id="3" name="Rectangle 43" descr="preencoded.png"/>
          <p:cNvPicPr>
            <a:picLocks noChangeAspect="1"/>
          </p:cNvPicPr>
          <p:nvPr/>
        </p:nvPicPr>
        <p:blipFill>
          <a:blip r:embed="rId3">
            <a:extLst>
              <a:ext uri="{96DAC541-7B7A-43D3-8B79-37D633B846F1}">
                <asvg:svgBlip xmlns:asvg="http://schemas.microsoft.com/office/drawing/2016/SVG/main" xmlns="" r:embed="rId5"/>
              </a:ext>
            </a:extLst>
          </a:blip>
          <a:srcRect/>
          <a:stretch/>
        </p:blipFill>
        <p:spPr>
          <a:xfrm>
            <a:off x="6543675" y="3105150"/>
            <a:ext cx="5067300" cy="5448300"/>
          </a:xfrm>
          <a:prstGeom prst="rect">
            <a:avLst/>
          </a:prstGeom>
        </p:spPr>
      </p:pic>
      <p:pic>
        <p:nvPicPr>
          <p:cNvPr id="4" name="Rectangle 44" descr="preencoded.png"/>
          <p:cNvPicPr>
            <a:picLocks noChangeAspect="1"/>
          </p:cNvPicPr>
          <p:nvPr/>
        </p:nvPicPr>
        <p:blipFill>
          <a:blip r:embed="rId3">
            <a:extLst>
              <a:ext uri="{96DAC541-7B7A-43D3-8B79-37D633B846F1}">
                <asvg:svgBlip xmlns:asvg="http://schemas.microsoft.com/office/drawing/2016/SVG/main" xmlns="" r:embed="rId6"/>
              </a:ext>
            </a:extLst>
          </a:blip>
          <a:srcRect/>
          <a:stretch/>
        </p:blipFill>
        <p:spPr>
          <a:xfrm>
            <a:off x="12096750" y="3105150"/>
            <a:ext cx="5067300" cy="5448300"/>
          </a:xfrm>
          <a:prstGeom prst="rect">
            <a:avLst/>
          </a:prstGeom>
        </p:spPr>
      </p:pic>
      <p:pic>
        <p:nvPicPr>
          <p:cNvPr id="5" name="Group" descr="preencoded.png"/>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1495425" y="3590925"/>
            <a:ext cx="847725" cy="847725"/>
          </a:xfrm>
          <a:prstGeom prst="rect">
            <a:avLst/>
          </a:prstGeom>
        </p:spPr>
      </p:pic>
      <p:pic>
        <p:nvPicPr>
          <p:cNvPr id="6" name="Mask group" descr="preencoded.png"/>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7048500" y="3590925"/>
            <a:ext cx="857250" cy="857250"/>
          </a:xfrm>
          <a:prstGeom prst="rect">
            <a:avLst/>
          </a:prstGeom>
        </p:spPr>
      </p:pic>
      <p:pic>
        <p:nvPicPr>
          <p:cNvPr id="7" name="Group" descr="preencoded.png"/>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2601575" y="3524250"/>
            <a:ext cx="629674" cy="1009651"/>
          </a:xfrm>
          <a:prstGeom prst="rect">
            <a:avLst/>
          </a:prstGeom>
        </p:spPr>
      </p:pic>
      <p:sp>
        <p:nvSpPr>
          <p:cNvPr id="8" name="Lorem Dolor Title"/>
          <p:cNvSpPr/>
          <p:nvPr/>
        </p:nvSpPr>
        <p:spPr>
          <a:xfrm>
            <a:off x="6410325" y="1609725"/>
            <a:ext cx="532447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9" name="Chapter 01"/>
          <p:cNvSpPr/>
          <p:nvPr/>
        </p:nvSpPr>
        <p:spPr>
          <a:xfrm>
            <a:off x="8343900" y="1257300"/>
            <a:ext cx="1638300" cy="323850"/>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CHAPTER 01</a:t>
            </a:r>
            <a:endParaRPr lang="en-US" sz="2175" dirty="0"/>
          </a:p>
        </p:txBody>
      </p:sp>
      <p:sp>
        <p:nvSpPr>
          <p:cNvPr id="10" name="Title Placeholder"/>
          <p:cNvSpPr/>
          <p:nvPr/>
        </p:nvSpPr>
        <p:spPr>
          <a:xfrm>
            <a:off x="7048500" y="5476875"/>
            <a:ext cx="3057525" cy="428625"/>
          </a:xfrm>
          <a:prstGeom prst="rect">
            <a:avLst/>
          </a:prstGeom>
          <a:noFill/>
          <a:ln/>
        </p:spPr>
        <p:txBody>
          <a:bodyPr wrap="square" lIns="0" tIns="0" rIns="0" bIns="0" rtlCol="0" anchor="t"/>
          <a:lstStyle/>
          <a:p>
            <a:pPr marL="0" indent="0" algn="l">
              <a:lnSpc>
                <a:spcPts val="3375"/>
              </a:lnSpc>
              <a:buNone/>
            </a:pPr>
            <a:r>
              <a:rPr lang="en-US" sz="2925" b="1" dirty="0">
                <a:solidFill>
                  <a:srgbClr val="053623"/>
                </a:solidFill>
                <a:latin typeface="Trebuchet MS Bold" pitchFamily="34" charset="0"/>
                <a:ea typeface="Trebuchet MS Bold" pitchFamily="34" charset="-122"/>
                <a:cs typeface="Trebuchet MS Bold" pitchFamily="34" charset="-120"/>
              </a:rPr>
              <a:t>Title Placeholder</a:t>
            </a:r>
            <a:endParaRPr lang="en-US" sz="2925" dirty="0"/>
          </a:p>
        </p:txBody>
      </p:sp>
      <p:sp>
        <p:nvSpPr>
          <p:cNvPr id="11" name="expected to increase to 10 billion by 2050 bringing with it an increased demand for food and specifically protein"/>
          <p:cNvSpPr/>
          <p:nvPr/>
        </p:nvSpPr>
        <p:spPr>
          <a:xfrm>
            <a:off x="7048500" y="6086475"/>
            <a:ext cx="4010025" cy="18288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12" name="expected to increase to 10 billion by 2050 bringing with it an increased demand for food and specifically protein"/>
          <p:cNvSpPr/>
          <p:nvPr/>
        </p:nvSpPr>
        <p:spPr>
          <a:xfrm>
            <a:off x="4953000" y="9039225"/>
            <a:ext cx="8391525" cy="704850"/>
          </a:xfrm>
          <a:prstGeom prst="rect">
            <a:avLst/>
          </a:prstGeom>
          <a:noFill/>
          <a:ln/>
        </p:spPr>
        <p:txBody>
          <a:bodyPr wrap="square" lIns="0" tIns="0" rIns="0" bIns="0" rtlCol="0" anchor="t"/>
          <a:lstStyle/>
          <a:p>
            <a:pPr marL="0" indent="0" algn="ctr">
              <a:lnSpc>
                <a:spcPts val="2775"/>
              </a:lnSpc>
              <a:buNone/>
            </a:pPr>
            <a:r>
              <a:rPr lang="en-US" sz="1575" dirty="0">
                <a:solidFill>
                  <a:srgbClr val="7A9589"/>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1575" dirty="0"/>
          </a:p>
        </p:txBody>
      </p:sp>
      <p:sp>
        <p:nvSpPr>
          <p:cNvPr id="13" name="Title Placeholder"/>
          <p:cNvSpPr/>
          <p:nvPr/>
        </p:nvSpPr>
        <p:spPr>
          <a:xfrm>
            <a:off x="1495425" y="5476875"/>
            <a:ext cx="3057525" cy="428625"/>
          </a:xfrm>
          <a:prstGeom prst="rect">
            <a:avLst/>
          </a:prstGeom>
          <a:noFill/>
          <a:ln/>
        </p:spPr>
        <p:txBody>
          <a:bodyPr wrap="square" lIns="0" tIns="0" rIns="0" bIns="0" rtlCol="0" anchor="t"/>
          <a:lstStyle/>
          <a:p>
            <a:pPr marL="0" indent="0" algn="l">
              <a:lnSpc>
                <a:spcPts val="3375"/>
              </a:lnSpc>
              <a:buNone/>
            </a:pPr>
            <a:r>
              <a:rPr lang="en-US" sz="2925" b="1" dirty="0">
                <a:solidFill>
                  <a:srgbClr val="053623"/>
                </a:solidFill>
                <a:latin typeface="Trebuchet MS Bold" pitchFamily="34" charset="0"/>
                <a:ea typeface="Trebuchet MS Bold" pitchFamily="34" charset="-122"/>
                <a:cs typeface="Trebuchet MS Bold" pitchFamily="34" charset="-120"/>
              </a:rPr>
              <a:t>Title Placeholder</a:t>
            </a:r>
            <a:endParaRPr lang="en-US" sz="2925" dirty="0"/>
          </a:p>
        </p:txBody>
      </p:sp>
      <p:sp>
        <p:nvSpPr>
          <p:cNvPr id="14" name="Title Placeholder"/>
          <p:cNvSpPr/>
          <p:nvPr/>
        </p:nvSpPr>
        <p:spPr>
          <a:xfrm>
            <a:off x="12668250" y="5476875"/>
            <a:ext cx="3057525" cy="428625"/>
          </a:xfrm>
          <a:prstGeom prst="rect">
            <a:avLst/>
          </a:prstGeom>
          <a:noFill/>
          <a:ln/>
        </p:spPr>
        <p:txBody>
          <a:bodyPr wrap="square" lIns="0" tIns="0" rIns="0" bIns="0" rtlCol="0" anchor="t"/>
          <a:lstStyle/>
          <a:p>
            <a:pPr marL="0" indent="0" algn="l">
              <a:lnSpc>
                <a:spcPts val="3375"/>
              </a:lnSpc>
              <a:buNone/>
            </a:pPr>
            <a:r>
              <a:rPr lang="en-US" sz="2925" b="1" dirty="0">
                <a:solidFill>
                  <a:srgbClr val="053623"/>
                </a:solidFill>
                <a:latin typeface="Trebuchet MS Bold" pitchFamily="34" charset="0"/>
                <a:ea typeface="Trebuchet MS Bold" pitchFamily="34" charset="-122"/>
                <a:cs typeface="Trebuchet MS Bold" pitchFamily="34" charset="-120"/>
              </a:rPr>
              <a:t>Title Placeholder</a:t>
            </a:r>
            <a:endParaRPr lang="en-US" sz="2925" dirty="0"/>
          </a:p>
        </p:txBody>
      </p:sp>
      <p:sp>
        <p:nvSpPr>
          <p:cNvPr id="15" name="expected to increase to 10 billion by 2050 bringing with it an increased demand for food and specifically protein"/>
          <p:cNvSpPr/>
          <p:nvPr/>
        </p:nvSpPr>
        <p:spPr>
          <a:xfrm>
            <a:off x="1495425" y="6086475"/>
            <a:ext cx="4010025" cy="18288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16" name="expected to increase to 10 billion by 2050 bringing with it an increased demand for food and specifically protein"/>
          <p:cNvSpPr/>
          <p:nvPr/>
        </p:nvSpPr>
        <p:spPr>
          <a:xfrm>
            <a:off x="12668250" y="6086475"/>
            <a:ext cx="4010025" cy="18288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F4F0"/>
        </a:solidFill>
        <a:effectLst/>
      </p:bgPr>
    </p:bg>
    <p:spTree>
      <p:nvGrpSpPr>
        <p:cNvPr id="1" name=""/>
        <p:cNvGrpSpPr/>
        <p:nvPr/>
      </p:nvGrpSpPr>
      <p:grpSpPr>
        <a:xfrm>
          <a:off x="0" y="0"/>
          <a:ext cx="0" cy="0"/>
          <a:chOff x="0" y="0"/>
          <a:chExt cx="0" cy="0"/>
        </a:xfrm>
      </p:grpSpPr>
      <p:pic>
        <p:nvPicPr>
          <p:cNvPr id="2" name="Rectangle 42"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0353675" y="0"/>
            <a:ext cx="7934325" cy="10287000"/>
          </a:xfrm>
          <a:prstGeom prst="rect">
            <a:avLst/>
          </a:prstGeom>
        </p:spPr>
      </p:pic>
      <p:pic>
        <p:nvPicPr>
          <p:cNvPr id="3" name="Graphic_Elements" descr="preencoded.png"/>
          <p:cNvPicPr>
            <a:picLocks noChangeAspect="1"/>
          </p:cNvPicPr>
          <p:nvPr/>
        </p:nvPicPr>
        <p:blipFill>
          <a:blip r:embed="rId5"/>
          <a:srcRect/>
          <a:stretch/>
        </p:blipFill>
        <p:spPr>
          <a:xfrm>
            <a:off x="11658600" y="1962150"/>
            <a:ext cx="5324475" cy="4514850"/>
          </a:xfrm>
          <a:prstGeom prst="rect">
            <a:avLst/>
          </a:prstGeom>
        </p:spPr>
      </p:pic>
      <p:pic>
        <p:nvPicPr>
          <p:cNvPr id="4" name="Group" descr="preencoded.png"/>
          <p:cNvPicPr>
            <a:picLocks noChangeAspect="1"/>
          </p:cNvPicPr>
          <p:nvPr/>
        </p:nvPicPr>
        <p:blipFill>
          <a:blip r:embed="rId6"/>
          <a:srcRect/>
          <a:stretch/>
        </p:blipFill>
        <p:spPr>
          <a:xfrm>
            <a:off x="11830050" y="7067550"/>
            <a:ext cx="1098417" cy="1098555"/>
          </a:xfrm>
          <a:prstGeom prst="rect">
            <a:avLst/>
          </a:prstGeom>
        </p:spPr>
      </p:pic>
      <p:pic>
        <p:nvPicPr>
          <p:cNvPr id="5" name="Group" descr="preencoded.png"/>
          <p:cNvPicPr>
            <a:picLocks noChangeAspect="1"/>
          </p:cNvPicPr>
          <p:nvPr/>
        </p:nvPicPr>
        <p:blipFill>
          <a:blip r:embed="rId7"/>
          <a:srcRect/>
          <a:stretch/>
        </p:blipFill>
        <p:spPr>
          <a:xfrm>
            <a:off x="13148239" y="7067550"/>
            <a:ext cx="1098549" cy="1098419"/>
          </a:xfrm>
          <a:prstGeom prst="rect">
            <a:avLst/>
          </a:prstGeom>
        </p:spPr>
      </p:pic>
      <p:pic>
        <p:nvPicPr>
          <p:cNvPr id="6" name="Group" descr="preencoded.png"/>
          <p:cNvPicPr>
            <a:picLocks noChangeAspect="1"/>
          </p:cNvPicPr>
          <p:nvPr/>
        </p:nvPicPr>
        <p:blipFill>
          <a:blip r:embed="rId8"/>
          <a:srcRect/>
          <a:stretch/>
        </p:blipFill>
        <p:spPr>
          <a:xfrm>
            <a:off x="15834420" y="7087911"/>
            <a:ext cx="1098552" cy="1098824"/>
          </a:xfrm>
          <a:prstGeom prst="rect">
            <a:avLst/>
          </a:prstGeom>
        </p:spPr>
      </p:pic>
      <p:pic>
        <p:nvPicPr>
          <p:cNvPr id="7" name="Group" descr="preencoded.png"/>
          <p:cNvPicPr>
            <a:picLocks noChangeAspect="1"/>
          </p:cNvPicPr>
          <p:nvPr/>
        </p:nvPicPr>
        <p:blipFill>
          <a:blip r:embed="rId9"/>
          <a:srcRect/>
          <a:stretch/>
        </p:blipFill>
        <p:spPr>
          <a:xfrm>
            <a:off x="14490595" y="7074340"/>
            <a:ext cx="1098691" cy="1098556"/>
          </a:xfrm>
          <a:prstGeom prst="rect">
            <a:avLst/>
          </a:prstGeom>
        </p:spPr>
      </p:pic>
      <p:sp>
        <p:nvSpPr>
          <p:cNvPr id="8" name="Lorem Dolor Title"/>
          <p:cNvSpPr/>
          <p:nvPr/>
        </p:nvSpPr>
        <p:spPr>
          <a:xfrm>
            <a:off x="990600" y="971550"/>
            <a:ext cx="532447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9" name="Read the Project DescriptionMoU Inform the Main ProposerChair of your interest email Applyto join your Working Groups of interest Please note Management Committee nominations are carried out through theCOST National Contact Points"/>
          <p:cNvSpPr/>
          <p:nvPr/>
        </p:nvSpPr>
        <p:spPr>
          <a:xfrm>
            <a:off x="990600" y="2524125"/>
            <a:ext cx="8267700" cy="6953250"/>
          </a:xfrm>
          <a:prstGeom prst="rect">
            <a:avLst/>
          </a:prstGeom>
          <a:noFill/>
          <a:ln/>
        </p:spPr>
        <p:txBody>
          <a:bodyPr wrap="square" lIns="0" tIns="0" rIns="0" bIns="0" rtlCol="0" anchor="t"/>
          <a:lstStyle/>
          <a:p>
            <a:pPr marL="342900" indent="-342900" algn="l">
              <a:lnSpc>
                <a:spcPts val="4050"/>
              </a:lnSpc>
              <a:buSzPct val="100000"/>
              <a:buChar char="•"/>
            </a:pPr>
            <a:r>
              <a:rPr lang="en-US" sz="2700" dirty="0">
                <a:solidFill>
                  <a:srgbClr val="053623"/>
                </a:solidFill>
                <a:latin typeface="Trebuchet MS Regular" pitchFamily="34" charset="0"/>
                <a:ea typeface="Trebuchet MS Regular" pitchFamily="34" charset="-122"/>
                <a:cs typeface="Trebuchet MS Regular" pitchFamily="34" charset="-120"/>
              </a:rPr>
              <a:t>Read the Project Description MoU</a:t>
            </a:r>
            <a:r>
              <a:t/>
            </a:r>
            <a:br/>
            <a:r>
              <a:rPr lang="en-US" sz="2700" dirty="0">
                <a:solidFill>
                  <a:srgbClr val="053623"/>
                </a:solidFill>
                <a:latin typeface="Trebuchet MS Regular" pitchFamily="34" charset="0"/>
                <a:ea typeface="Trebuchet MS Regular" pitchFamily="34" charset="-122"/>
                <a:cs typeface="Trebuchet MS Regular" pitchFamily="34" charset="-120"/>
              </a:rPr>
              <a:t>
Inform the Main Proposer/Chair of your interest (email)</a:t>
            </a:r>
            <a:r>
              <a:t/>
            </a:r>
            <a:br/>
            <a:r>
              <a:rPr lang="en-US" sz="2700" dirty="0">
                <a:solidFill>
                  <a:srgbClr val="053623"/>
                </a:solidFill>
                <a:latin typeface="Trebuchet MS Regular" pitchFamily="34" charset="0"/>
                <a:ea typeface="Trebuchet MS Regular" pitchFamily="34" charset="-122"/>
                <a:cs typeface="Trebuchet MS Regular" pitchFamily="34" charset="-120"/>
              </a:rPr>
              <a:t>
Apply to join your Working Groups of interest</a:t>
            </a:r>
            <a:r>
              <a:t/>
            </a:r>
            <a:br/>
            <a:r>
              <a:rPr lang="en-US" sz="2700" dirty="0">
                <a:solidFill>
                  <a:srgbClr val="053623"/>
                </a:solidFill>
                <a:latin typeface="Trebuchet MS Regular" pitchFamily="34" charset="0"/>
                <a:ea typeface="Trebuchet MS Regular" pitchFamily="34" charset="-122"/>
                <a:cs typeface="Trebuchet MS Regular" pitchFamily="34" charset="-120"/>
              </a:rPr>
              <a:t>
Please note, Management Committee nominations are carried out through the COST National Contact Points</a:t>
            </a:r>
            <a:endParaRPr lang="en-US" sz="2700" dirty="0"/>
          </a:p>
        </p:txBody>
      </p:sp>
      <p:sp>
        <p:nvSpPr>
          <p:cNvPr id="10" name="name_0"/>
          <p:cNvSpPr/>
          <p:nvPr/>
        </p:nvSpPr>
        <p:spPr>
          <a:xfrm>
            <a:off x="11953875" y="5779164"/>
            <a:ext cx="133350" cy="247650"/>
          </a:xfrm>
          <a:prstGeom prst="rect">
            <a:avLst/>
          </a:prstGeom>
          <a:noFill/>
          <a:ln/>
        </p:spPr>
        <p:txBody>
          <a:bodyPr wrap="square" lIns="0" tIns="0" rIns="0" bIns="0" rtlCol="0" anchor="t"/>
          <a:lstStyle/>
          <a:p>
            <a:pPr marL="0" indent="0" algn="r">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0</a:t>
            </a:r>
            <a:endParaRPr lang="en-US" sz="1275" dirty="0"/>
          </a:p>
        </p:txBody>
      </p:sp>
      <p:sp>
        <p:nvSpPr>
          <p:cNvPr id="11" name="JAN"/>
          <p:cNvSpPr/>
          <p:nvPr/>
        </p:nvSpPr>
        <p:spPr>
          <a:xfrm>
            <a:off x="12830175" y="6050807"/>
            <a:ext cx="361950"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JAN</a:t>
            </a:r>
            <a:endParaRPr lang="en-US" sz="1275" dirty="0"/>
          </a:p>
        </p:txBody>
      </p:sp>
      <p:sp>
        <p:nvSpPr>
          <p:cNvPr id="12" name="FEB"/>
          <p:cNvSpPr/>
          <p:nvPr/>
        </p:nvSpPr>
        <p:spPr>
          <a:xfrm>
            <a:off x="13535025" y="6050807"/>
            <a:ext cx="304800"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FEB</a:t>
            </a:r>
            <a:endParaRPr lang="en-US" sz="1275" dirty="0"/>
          </a:p>
        </p:txBody>
      </p:sp>
      <p:sp>
        <p:nvSpPr>
          <p:cNvPr id="13" name="MAR"/>
          <p:cNvSpPr/>
          <p:nvPr/>
        </p:nvSpPr>
        <p:spPr>
          <a:xfrm>
            <a:off x="14116050" y="6050807"/>
            <a:ext cx="400050"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MAR</a:t>
            </a:r>
            <a:endParaRPr lang="en-US" sz="1275" dirty="0"/>
          </a:p>
        </p:txBody>
      </p:sp>
      <p:sp>
        <p:nvSpPr>
          <p:cNvPr id="14" name="APR"/>
          <p:cNvSpPr/>
          <p:nvPr/>
        </p:nvSpPr>
        <p:spPr>
          <a:xfrm>
            <a:off x="14820900" y="6050807"/>
            <a:ext cx="352425"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APR</a:t>
            </a:r>
            <a:endParaRPr lang="en-US" sz="1275" dirty="0"/>
          </a:p>
        </p:txBody>
      </p:sp>
      <p:sp>
        <p:nvSpPr>
          <p:cNvPr id="15" name="MAY"/>
          <p:cNvSpPr/>
          <p:nvPr/>
        </p:nvSpPr>
        <p:spPr>
          <a:xfrm>
            <a:off x="15449550" y="6050807"/>
            <a:ext cx="400050"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MAY</a:t>
            </a:r>
            <a:endParaRPr lang="en-US" sz="1275" dirty="0"/>
          </a:p>
        </p:txBody>
      </p:sp>
      <p:sp>
        <p:nvSpPr>
          <p:cNvPr id="16" name="JUN"/>
          <p:cNvSpPr/>
          <p:nvPr/>
        </p:nvSpPr>
        <p:spPr>
          <a:xfrm>
            <a:off x="16173450" y="6050807"/>
            <a:ext cx="361950" cy="247650"/>
          </a:xfrm>
          <a:prstGeom prst="rect">
            <a:avLst/>
          </a:prstGeom>
          <a:noFill/>
          <a:ln/>
        </p:spPr>
        <p:txBody>
          <a:bodyPr wrap="square" lIns="0" tIns="0" rIns="0" bIns="0" rtlCol="0" anchor="t"/>
          <a:lstStyle/>
          <a:p>
            <a:pPr marL="0" indent="0" algn="l">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JUN</a:t>
            </a:r>
            <a:endParaRPr lang="en-US" sz="1275" dirty="0"/>
          </a:p>
        </p:txBody>
      </p:sp>
      <p:sp>
        <p:nvSpPr>
          <p:cNvPr id="17" name="name_25"/>
          <p:cNvSpPr/>
          <p:nvPr/>
        </p:nvSpPr>
        <p:spPr>
          <a:xfrm>
            <a:off x="11877675" y="4889325"/>
            <a:ext cx="228600" cy="247650"/>
          </a:xfrm>
          <a:prstGeom prst="rect">
            <a:avLst/>
          </a:prstGeom>
          <a:noFill/>
          <a:ln/>
        </p:spPr>
        <p:txBody>
          <a:bodyPr wrap="square" lIns="0" tIns="0" rIns="0" bIns="0" rtlCol="0" anchor="t"/>
          <a:lstStyle/>
          <a:p>
            <a:pPr marL="0" indent="0" algn="r">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25</a:t>
            </a:r>
            <a:endParaRPr lang="en-US" sz="1275" dirty="0"/>
          </a:p>
        </p:txBody>
      </p:sp>
      <p:sp>
        <p:nvSpPr>
          <p:cNvPr id="18" name="name_50"/>
          <p:cNvSpPr/>
          <p:nvPr/>
        </p:nvSpPr>
        <p:spPr>
          <a:xfrm>
            <a:off x="11868150" y="3999723"/>
            <a:ext cx="238125" cy="247650"/>
          </a:xfrm>
          <a:prstGeom prst="rect">
            <a:avLst/>
          </a:prstGeom>
          <a:noFill/>
          <a:ln/>
        </p:spPr>
        <p:txBody>
          <a:bodyPr wrap="square" lIns="0" tIns="0" rIns="0" bIns="0" rtlCol="0" anchor="t"/>
          <a:lstStyle/>
          <a:p>
            <a:pPr marL="0" indent="0" algn="r">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50</a:t>
            </a:r>
            <a:endParaRPr lang="en-US" sz="1275" dirty="0"/>
          </a:p>
        </p:txBody>
      </p:sp>
      <p:sp>
        <p:nvSpPr>
          <p:cNvPr id="19" name="name_75"/>
          <p:cNvSpPr/>
          <p:nvPr/>
        </p:nvSpPr>
        <p:spPr>
          <a:xfrm>
            <a:off x="11877675" y="3109885"/>
            <a:ext cx="228600" cy="247650"/>
          </a:xfrm>
          <a:prstGeom prst="rect">
            <a:avLst/>
          </a:prstGeom>
          <a:noFill/>
          <a:ln/>
        </p:spPr>
        <p:txBody>
          <a:bodyPr wrap="square" lIns="0" tIns="0" rIns="0" bIns="0" rtlCol="0" anchor="t"/>
          <a:lstStyle/>
          <a:p>
            <a:pPr marL="0" indent="0" algn="r">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75</a:t>
            </a:r>
            <a:endParaRPr lang="en-US" sz="1275" dirty="0"/>
          </a:p>
        </p:txBody>
      </p:sp>
      <p:sp>
        <p:nvSpPr>
          <p:cNvPr id="20" name="name_100"/>
          <p:cNvSpPr/>
          <p:nvPr/>
        </p:nvSpPr>
        <p:spPr>
          <a:xfrm>
            <a:off x="11791950" y="2210758"/>
            <a:ext cx="304800" cy="247650"/>
          </a:xfrm>
          <a:prstGeom prst="rect">
            <a:avLst/>
          </a:prstGeom>
          <a:noFill/>
          <a:ln/>
        </p:spPr>
        <p:txBody>
          <a:bodyPr wrap="square" lIns="0" tIns="0" rIns="0" bIns="0" rtlCol="0" anchor="t"/>
          <a:lstStyle/>
          <a:p>
            <a:pPr marL="0" indent="0" algn="r">
              <a:lnSpc>
                <a:spcPts val="1950"/>
              </a:lnSpc>
              <a:buNone/>
            </a:pPr>
            <a:r>
              <a:rPr lang="en-US" sz="1275" dirty="0">
                <a:solidFill>
                  <a:srgbClr val="FFFFFF"/>
                </a:solidFill>
                <a:latin typeface="Poppins SemiBold" pitchFamily="34" charset="0"/>
                <a:ea typeface="Poppins SemiBold" pitchFamily="34" charset="-122"/>
                <a:cs typeface="Poppins SemiBold" pitchFamily="34" charset="-120"/>
              </a:rPr>
              <a:t>100</a:t>
            </a:r>
            <a:endParaRPr lang="en-US" sz="1275" dirty="0"/>
          </a:p>
        </p:txBody>
      </p:sp>
      <p:sp>
        <p:nvSpPr>
          <p:cNvPr id="21" name="name_25"/>
          <p:cNvSpPr/>
          <p:nvPr/>
        </p:nvSpPr>
        <p:spPr>
          <a:xfrm>
            <a:off x="12096750" y="7496175"/>
            <a:ext cx="581025" cy="247650"/>
          </a:xfrm>
          <a:prstGeom prst="rect">
            <a:avLst/>
          </a:prstGeom>
          <a:noFill/>
          <a:ln/>
        </p:spPr>
        <p:txBody>
          <a:bodyPr wrap="square" lIns="0" tIns="0" rIns="0" bIns="0" rtlCol="0" anchor="t"/>
          <a:lstStyle/>
          <a:p>
            <a:pPr marL="0" indent="0" algn="ctr">
              <a:lnSpc>
                <a:spcPts val="1950"/>
              </a:lnSpc>
              <a:buNone/>
            </a:pPr>
            <a:r>
              <a:rPr lang="en-US" sz="1650" b="1" dirty="0">
                <a:solidFill>
                  <a:srgbClr val="FFFFFF"/>
                </a:solidFill>
                <a:latin typeface="Trebuchet MS Bold" pitchFamily="34" charset="0"/>
                <a:ea typeface="Trebuchet MS Bold" pitchFamily="34" charset="-122"/>
                <a:cs typeface="Trebuchet MS Bold" pitchFamily="34" charset="-120"/>
              </a:rPr>
              <a:t>25%</a:t>
            </a:r>
            <a:endParaRPr lang="en-US" sz="1650" dirty="0"/>
          </a:p>
        </p:txBody>
      </p:sp>
      <p:sp>
        <p:nvSpPr>
          <p:cNvPr id="22" name="name_42"/>
          <p:cNvSpPr/>
          <p:nvPr/>
        </p:nvSpPr>
        <p:spPr>
          <a:xfrm>
            <a:off x="13306425" y="7496175"/>
            <a:ext cx="800100" cy="247650"/>
          </a:xfrm>
          <a:prstGeom prst="rect">
            <a:avLst/>
          </a:prstGeom>
          <a:noFill/>
          <a:ln/>
        </p:spPr>
        <p:txBody>
          <a:bodyPr wrap="square" lIns="0" tIns="0" rIns="0" bIns="0" rtlCol="0" anchor="t"/>
          <a:lstStyle/>
          <a:p>
            <a:pPr marL="0" indent="0" algn="ctr">
              <a:lnSpc>
                <a:spcPts val="1950"/>
              </a:lnSpc>
              <a:buNone/>
            </a:pPr>
            <a:r>
              <a:rPr lang="en-US" sz="1650" b="1" dirty="0">
                <a:solidFill>
                  <a:srgbClr val="FFFFFF"/>
                </a:solidFill>
                <a:latin typeface="Trebuchet MS Bold" pitchFamily="34" charset="0"/>
                <a:ea typeface="Trebuchet MS Bold" pitchFamily="34" charset="-122"/>
                <a:cs typeface="Trebuchet MS Bold" pitchFamily="34" charset="-120"/>
              </a:rPr>
              <a:t>42%</a:t>
            </a:r>
            <a:endParaRPr lang="en-US" sz="1650" dirty="0"/>
          </a:p>
        </p:txBody>
      </p:sp>
      <p:sp>
        <p:nvSpPr>
          <p:cNvPr id="23" name="name_18"/>
          <p:cNvSpPr/>
          <p:nvPr/>
        </p:nvSpPr>
        <p:spPr>
          <a:xfrm>
            <a:off x="16059150" y="7515225"/>
            <a:ext cx="657225" cy="238125"/>
          </a:xfrm>
          <a:prstGeom prst="rect">
            <a:avLst/>
          </a:prstGeom>
          <a:noFill/>
          <a:ln/>
        </p:spPr>
        <p:txBody>
          <a:bodyPr wrap="square" lIns="0" tIns="0" rIns="0" bIns="0" rtlCol="0" anchor="ctr"/>
          <a:lstStyle/>
          <a:p>
            <a:pPr marL="0" indent="0" algn="ctr">
              <a:lnSpc>
                <a:spcPts val="1950"/>
              </a:lnSpc>
              <a:buNone/>
            </a:pPr>
            <a:r>
              <a:rPr lang="en-US" sz="1650" b="1" dirty="0">
                <a:solidFill>
                  <a:srgbClr val="FFFFFF"/>
                </a:solidFill>
                <a:latin typeface="Trebuchet MS Bold" pitchFamily="34" charset="0"/>
                <a:ea typeface="Trebuchet MS Bold" pitchFamily="34" charset="-122"/>
                <a:cs typeface="Trebuchet MS Bold" pitchFamily="34" charset="-120"/>
              </a:rPr>
              <a:t>18%</a:t>
            </a:r>
            <a:endParaRPr lang="en-US" sz="1650" dirty="0"/>
          </a:p>
        </p:txBody>
      </p:sp>
      <p:sp>
        <p:nvSpPr>
          <p:cNvPr id="24" name="name_50"/>
          <p:cNvSpPr/>
          <p:nvPr/>
        </p:nvSpPr>
        <p:spPr>
          <a:xfrm>
            <a:off x="14678025" y="7496175"/>
            <a:ext cx="723900" cy="247650"/>
          </a:xfrm>
          <a:prstGeom prst="rect">
            <a:avLst/>
          </a:prstGeom>
          <a:noFill/>
          <a:ln/>
        </p:spPr>
        <p:txBody>
          <a:bodyPr wrap="square" lIns="0" tIns="0" rIns="0" bIns="0" rtlCol="0" anchor="t"/>
          <a:lstStyle/>
          <a:p>
            <a:pPr marL="0" indent="0" algn="ctr">
              <a:lnSpc>
                <a:spcPts val="1950"/>
              </a:lnSpc>
              <a:buNone/>
            </a:pPr>
            <a:r>
              <a:rPr lang="en-US" sz="1650" b="1" dirty="0">
                <a:solidFill>
                  <a:srgbClr val="FFFFFF"/>
                </a:solidFill>
                <a:latin typeface="Trebuchet MS Bold" pitchFamily="34" charset="0"/>
                <a:ea typeface="Trebuchet MS Bold" pitchFamily="34" charset="-122"/>
                <a:cs typeface="Trebuchet MS Bold" pitchFamily="34" charset="-120"/>
              </a:rPr>
              <a:t>50%</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F4F0"/>
        </a:solidFill>
        <a:effectLst/>
      </p:bgPr>
    </p:bg>
    <p:spTree>
      <p:nvGrpSpPr>
        <p:cNvPr id="1" name=""/>
        <p:cNvGrpSpPr/>
        <p:nvPr/>
      </p:nvGrpSpPr>
      <p:grpSpPr>
        <a:xfrm>
          <a:off x="0" y="0"/>
          <a:ext cx="0" cy="0"/>
          <a:chOff x="0" y="0"/>
          <a:chExt cx="0" cy="0"/>
        </a:xfrm>
      </p:grpSpPr>
      <p:pic>
        <p:nvPicPr>
          <p:cNvPr id="2" name="image 1" descr="preencoded.png"/>
          <p:cNvPicPr>
            <a:picLocks noChangeAspect="1"/>
          </p:cNvPicPr>
          <p:nvPr/>
        </p:nvPicPr>
        <p:blipFill>
          <a:blip r:embed="rId3"/>
          <a:srcRect/>
          <a:stretch/>
        </p:blipFill>
        <p:spPr>
          <a:xfrm>
            <a:off x="1533525" y="1381125"/>
            <a:ext cx="3524250" cy="962025"/>
          </a:xfrm>
          <a:prstGeom prst="rect">
            <a:avLst/>
          </a:prstGeom>
        </p:spPr>
      </p:pic>
      <p:pic>
        <p:nvPicPr>
          <p:cNvPr id="3" name="Layer_1"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5325725" y="1581150"/>
            <a:ext cx="1571625" cy="561975"/>
          </a:xfrm>
          <a:prstGeom prst="rect">
            <a:avLst/>
          </a:prstGeom>
        </p:spPr>
      </p:pic>
      <p:pic>
        <p:nvPicPr>
          <p:cNvPr id="4" name="adobe-express-qr-code 1"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1457325" y="3371850"/>
            <a:ext cx="3600450" cy="3600450"/>
          </a:xfrm>
          <a:prstGeom prst="rect">
            <a:avLst/>
          </a:prstGeom>
        </p:spPr>
      </p:pic>
      <p:sp>
        <p:nvSpPr>
          <p:cNvPr id="5" name="Insect-IMP"/>
          <p:cNvSpPr/>
          <p:nvPr/>
        </p:nvSpPr>
        <p:spPr>
          <a:xfrm>
            <a:off x="5810250" y="3848100"/>
            <a:ext cx="4552950" cy="990600"/>
          </a:xfrm>
          <a:prstGeom prst="rect">
            <a:avLst/>
          </a:prstGeom>
          <a:noFill/>
          <a:ln/>
        </p:spPr>
        <p:txBody>
          <a:bodyPr wrap="square" lIns="0" tIns="0" rIns="0" bIns="0" rtlCol="0" anchor="t"/>
          <a:lstStyle/>
          <a:p>
            <a:pPr marL="0" indent="0" algn="l">
              <a:lnSpc>
                <a:spcPts val="7800"/>
              </a:lnSpc>
              <a:buNone/>
            </a:pPr>
            <a:r>
              <a:rPr lang="en-US" sz="7350" b="1" dirty="0">
                <a:solidFill>
                  <a:srgbClr val="053623"/>
                </a:solidFill>
                <a:latin typeface="Trebuchet MS Bold" pitchFamily="34" charset="0"/>
                <a:ea typeface="Trebuchet MS Bold" pitchFamily="34" charset="-122"/>
                <a:cs typeface="Trebuchet MS Bold" pitchFamily="34" charset="-120"/>
              </a:rPr>
              <a:t>Insect-IMP</a:t>
            </a:r>
            <a:endParaRPr lang="en-US" sz="7350" dirty="0"/>
          </a:p>
        </p:txBody>
      </p:sp>
      <p:sp>
        <p:nvSpPr>
          <p:cNvPr id="6" name="Insect-IMPImproved Knowledge Transfer for Sustainable Insect Breeding"/>
          <p:cNvSpPr/>
          <p:nvPr/>
        </p:nvSpPr>
        <p:spPr>
          <a:xfrm>
            <a:off x="5810250" y="5095875"/>
            <a:ext cx="11268075" cy="1752600"/>
          </a:xfrm>
          <a:prstGeom prst="rect">
            <a:avLst/>
          </a:prstGeom>
          <a:noFill/>
          <a:ln/>
        </p:spPr>
        <p:txBody>
          <a:bodyPr wrap="square" lIns="0" tIns="0" rIns="0" bIns="0" rtlCol="0" anchor="t"/>
          <a:lstStyle/>
          <a:p>
            <a:pPr marL="0" indent="0" algn="l">
              <a:lnSpc>
                <a:spcPts val="6000"/>
              </a:lnSpc>
              <a:buNone/>
            </a:pPr>
            <a:r>
              <a:rPr lang="en-US" sz="4050" dirty="0">
                <a:solidFill>
                  <a:srgbClr val="053623"/>
                </a:solidFill>
                <a:latin typeface="Trebuchet MS Regular" pitchFamily="34" charset="0"/>
                <a:ea typeface="Trebuchet MS Regular" pitchFamily="34" charset="-122"/>
                <a:cs typeface="Trebuchet MS Regular" pitchFamily="34" charset="-120"/>
              </a:rPr>
              <a:t>Insect-IMPImproved Knowledge Transfer for Sustainable Insect Breeding</a:t>
            </a:r>
            <a:endParaRPr lang="en-US" sz="4050" dirty="0"/>
          </a:p>
        </p:txBody>
      </p:sp>
      <p:sp>
        <p:nvSpPr>
          <p:cNvPr id="7" name="pela Kodre Diseminacija in komunikacija"/>
          <p:cNvSpPr/>
          <p:nvPr/>
        </p:nvSpPr>
        <p:spPr>
          <a:xfrm>
            <a:off x="1533525" y="8153400"/>
            <a:ext cx="5829300" cy="333375"/>
          </a:xfrm>
          <a:prstGeom prst="rect">
            <a:avLst/>
          </a:prstGeom>
          <a:noFill/>
          <a:ln/>
        </p:spPr>
        <p:txBody>
          <a:bodyPr wrap="square" lIns="0" tIns="0" rIns="0" bIns="0" rtlCol="0" anchor="t"/>
          <a:lstStyle/>
          <a:p>
            <a:pPr marL="0" indent="0" algn="l">
              <a:lnSpc>
                <a:spcPts val="2625"/>
              </a:lnSpc>
              <a:buNone/>
            </a:pPr>
            <a:r>
              <a:rPr lang="en-US" sz="2250" b="1" dirty="0">
                <a:solidFill>
                  <a:srgbClr val="053623"/>
                </a:solidFill>
                <a:latin typeface="Trebuchet MS Bold" pitchFamily="34" charset="0"/>
                <a:ea typeface="Trebuchet MS Bold" pitchFamily="34" charset="-122"/>
                <a:cs typeface="Trebuchet MS Bold" pitchFamily="34" charset="-120"/>
              </a:rPr>
              <a:t>Špela Kodre, Diseminacija in komunikacija</a:t>
            </a:r>
            <a:endParaRPr lang="en-US" sz="2250" dirty="0"/>
          </a:p>
        </p:txBody>
      </p:sp>
      <p:sp>
        <p:nvSpPr>
          <p:cNvPr id="8" name="wwwcost-insectimpeu I infocost-insectimpeu"/>
          <p:cNvSpPr/>
          <p:nvPr/>
        </p:nvSpPr>
        <p:spPr>
          <a:xfrm>
            <a:off x="11182350" y="8582025"/>
            <a:ext cx="5943600" cy="314325"/>
          </a:xfrm>
          <a:prstGeom prst="rect">
            <a:avLst/>
          </a:prstGeom>
          <a:noFill/>
          <a:ln/>
        </p:spPr>
        <p:txBody>
          <a:bodyPr wrap="square" lIns="0" tIns="0" rIns="0" bIns="0" rtlCol="0" anchor="t"/>
          <a:lstStyle/>
          <a:p>
            <a:pPr marL="0" indent="0" algn="l">
              <a:lnSpc>
                <a:spcPts val="2400"/>
              </a:lnSpc>
              <a:buNone/>
            </a:pPr>
            <a:r>
              <a:rPr lang="en-US" sz="2100" dirty="0">
                <a:solidFill>
                  <a:srgbClr val="053623"/>
                </a:solidFill>
                <a:latin typeface="Trebuchet MS Regular" pitchFamily="34" charset="0"/>
                <a:ea typeface="Trebuchet MS Regular" pitchFamily="34" charset="-122"/>
                <a:cs typeface="Trebuchet MS Regular" pitchFamily="34" charset="-120"/>
              </a:rPr>
              <a:t>www.cost-insectimp.eu I info@cost-insectimp.eu</a:t>
            </a:r>
            <a:endParaRPr lang="en-US" sz="2100" dirty="0"/>
          </a:p>
        </p:txBody>
      </p:sp>
      <p:sp>
        <p:nvSpPr>
          <p:cNvPr id="9" name="spelakodrekissi"/>
          <p:cNvSpPr/>
          <p:nvPr/>
        </p:nvSpPr>
        <p:spPr>
          <a:xfrm>
            <a:off x="1533525" y="8601075"/>
            <a:ext cx="2152650" cy="295275"/>
          </a:xfrm>
          <a:prstGeom prst="rect">
            <a:avLst/>
          </a:prstGeom>
          <a:noFill/>
          <a:ln/>
        </p:spPr>
        <p:txBody>
          <a:bodyPr wrap="square" lIns="0" tIns="0" rIns="0" bIns="0" rtlCol="0" anchor="t"/>
          <a:lstStyle/>
          <a:p>
            <a:pPr marL="0" indent="0" algn="l">
              <a:lnSpc>
                <a:spcPts val="2325"/>
              </a:lnSpc>
              <a:buNone/>
            </a:pPr>
            <a:r>
              <a:rPr lang="en-US" sz="2025" dirty="0">
                <a:solidFill>
                  <a:srgbClr val="053623"/>
                </a:solidFill>
                <a:latin typeface="Trebuchet MS Regular" pitchFamily="34" charset="0"/>
                <a:ea typeface="Trebuchet MS Regular" pitchFamily="34" charset="-122"/>
                <a:cs typeface="Trebuchet MS Regular" pitchFamily="34" charset="-120"/>
              </a:rPr>
              <a:t>spela.kodre@kis.si</a:t>
            </a:r>
            <a:endParaRPr lang="en-US" sz="20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F4F0"/>
        </a:solidFill>
        <a:effectLst/>
      </p:bgPr>
    </p:bg>
    <p:spTree>
      <p:nvGrpSpPr>
        <p:cNvPr id="1" name=""/>
        <p:cNvGrpSpPr/>
        <p:nvPr/>
      </p:nvGrpSpPr>
      <p:grpSpPr>
        <a:xfrm>
          <a:off x="0" y="0"/>
          <a:ext cx="0" cy="0"/>
          <a:chOff x="0" y="0"/>
          <a:chExt cx="0" cy="0"/>
        </a:xfrm>
      </p:grpSpPr>
      <p:pic>
        <p:nvPicPr>
          <p:cNvPr id="2" name="image 1" descr="preencoded.png"/>
          <p:cNvPicPr>
            <a:picLocks noChangeAspect="1"/>
          </p:cNvPicPr>
          <p:nvPr/>
        </p:nvPicPr>
        <p:blipFill>
          <a:blip r:embed="rId3"/>
          <a:srcRect/>
          <a:stretch/>
        </p:blipFill>
        <p:spPr>
          <a:xfrm>
            <a:off x="1533525" y="1190625"/>
            <a:ext cx="3524250" cy="962025"/>
          </a:xfrm>
          <a:prstGeom prst="rect">
            <a:avLst/>
          </a:prstGeom>
        </p:spPr>
      </p:pic>
      <p:pic>
        <p:nvPicPr>
          <p:cNvPr id="3" name="Layer_1"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5325725" y="1390650"/>
            <a:ext cx="1571625" cy="561975"/>
          </a:xfrm>
          <a:prstGeom prst="rect">
            <a:avLst/>
          </a:prstGeom>
        </p:spPr>
      </p:pic>
      <p:pic>
        <p:nvPicPr>
          <p:cNvPr id="4" name="Frame 15" descr="preencoded.png"/>
          <p:cNvPicPr>
            <a:picLocks noChangeAspect="1"/>
          </p:cNvPicPr>
          <p:nvPr/>
        </p:nvPicPr>
        <p:blipFill>
          <a:blip r:embed="rId6"/>
          <a:srcRect/>
          <a:stretch/>
        </p:blipFill>
        <p:spPr>
          <a:xfrm>
            <a:off x="1533525" y="6677025"/>
            <a:ext cx="8258175" cy="1143000"/>
          </a:xfrm>
          <a:prstGeom prst="rect">
            <a:avLst/>
          </a:prstGeom>
        </p:spPr>
      </p:pic>
      <p:sp>
        <p:nvSpPr>
          <p:cNvPr id="5" name="Enhance food security sustainably through insect genetics minimizing environmental impact"/>
          <p:cNvSpPr/>
          <p:nvPr/>
        </p:nvSpPr>
        <p:spPr>
          <a:xfrm>
            <a:off x="1533525" y="3057525"/>
            <a:ext cx="14763750" cy="3619500"/>
          </a:xfrm>
          <a:prstGeom prst="rect">
            <a:avLst/>
          </a:prstGeom>
          <a:noFill/>
          <a:ln/>
        </p:spPr>
        <p:txBody>
          <a:bodyPr wrap="square" lIns="0" tIns="0" rIns="0" bIns="0" rtlCol="0" anchor="t"/>
          <a:lstStyle/>
          <a:p>
            <a:pPr marL="0" indent="0" algn="l">
              <a:lnSpc>
                <a:spcPts val="7800"/>
              </a:lnSpc>
              <a:buNone/>
            </a:pPr>
            <a:r>
              <a:rPr lang="en-US" sz="6150" b="1" dirty="0">
                <a:solidFill>
                  <a:srgbClr val="053623"/>
                </a:solidFill>
                <a:latin typeface="Trebuchet MS Bold" pitchFamily="34" charset="0"/>
                <a:ea typeface="Trebuchet MS Bold" pitchFamily="34" charset="-122"/>
                <a:cs typeface="Trebuchet MS Bold" pitchFamily="34" charset="-120"/>
              </a:rPr>
              <a:t>Enhance food security sustainably through insect genetics, minimizing environmental impact</a:t>
            </a:r>
            <a:endParaRPr lang="en-US" sz="6150" dirty="0"/>
          </a:p>
        </p:txBody>
      </p:sp>
      <p:sp>
        <p:nvSpPr>
          <p:cNvPr id="6" name="pela Kodre Diseminacija in komunikacija"/>
          <p:cNvSpPr/>
          <p:nvPr/>
        </p:nvSpPr>
        <p:spPr>
          <a:xfrm>
            <a:off x="2962275" y="6838950"/>
            <a:ext cx="6991350" cy="400050"/>
          </a:xfrm>
          <a:prstGeom prst="rect">
            <a:avLst/>
          </a:prstGeom>
          <a:noFill/>
          <a:ln/>
        </p:spPr>
        <p:txBody>
          <a:bodyPr wrap="square" lIns="0" tIns="0" rIns="0" bIns="0" rtlCol="0" anchor="t"/>
          <a:lstStyle/>
          <a:p>
            <a:pPr marL="0" indent="0" algn="l">
              <a:lnSpc>
                <a:spcPts val="3150"/>
              </a:lnSpc>
              <a:buNone/>
            </a:pPr>
            <a:r>
              <a:rPr lang="en-US" sz="2700" b="1" dirty="0">
                <a:solidFill>
                  <a:srgbClr val="053623"/>
                </a:solidFill>
                <a:latin typeface="Trebuchet MS Bold" pitchFamily="34" charset="0"/>
                <a:ea typeface="Trebuchet MS Bold" pitchFamily="34" charset="-122"/>
                <a:cs typeface="Trebuchet MS Bold" pitchFamily="34" charset="-120"/>
              </a:rPr>
              <a:t>Špela Kodre, Diseminacija in komunikacija</a:t>
            </a:r>
            <a:endParaRPr lang="en-US" sz="2700" dirty="0"/>
          </a:p>
        </p:txBody>
      </p:sp>
      <p:sp>
        <p:nvSpPr>
          <p:cNvPr id="7" name="spelakodrekissi"/>
          <p:cNvSpPr/>
          <p:nvPr/>
        </p:nvSpPr>
        <p:spPr>
          <a:xfrm>
            <a:off x="2962275" y="7362825"/>
            <a:ext cx="2152650" cy="295275"/>
          </a:xfrm>
          <a:prstGeom prst="rect">
            <a:avLst/>
          </a:prstGeom>
          <a:noFill/>
          <a:ln/>
        </p:spPr>
        <p:txBody>
          <a:bodyPr wrap="square" lIns="0" tIns="0" rIns="0" bIns="0" rtlCol="0" anchor="t"/>
          <a:lstStyle/>
          <a:p>
            <a:pPr marL="0" indent="0" algn="l">
              <a:lnSpc>
                <a:spcPts val="2325"/>
              </a:lnSpc>
              <a:buNone/>
            </a:pPr>
            <a:r>
              <a:rPr lang="en-US" sz="2025" dirty="0">
                <a:solidFill>
                  <a:srgbClr val="053623"/>
                </a:solidFill>
                <a:latin typeface="Trebuchet MS Regular" pitchFamily="34" charset="0"/>
                <a:ea typeface="Trebuchet MS Regular" pitchFamily="34" charset="-122"/>
                <a:cs typeface="Trebuchet MS Regular" pitchFamily="34" charset="-120"/>
              </a:rPr>
              <a:t>spela.kodre@kis.si</a:t>
            </a:r>
            <a:endParaRPr lang="en-US" sz="2025" dirty="0"/>
          </a:p>
        </p:txBody>
      </p:sp>
      <p:sp>
        <p:nvSpPr>
          <p:cNvPr id="8" name="wwwcost-insectimpeu I infocost-insectimpeu"/>
          <p:cNvSpPr/>
          <p:nvPr/>
        </p:nvSpPr>
        <p:spPr>
          <a:xfrm>
            <a:off x="6200775" y="9277350"/>
            <a:ext cx="5943600" cy="314325"/>
          </a:xfrm>
          <a:prstGeom prst="rect">
            <a:avLst/>
          </a:prstGeom>
          <a:noFill/>
          <a:ln/>
        </p:spPr>
        <p:txBody>
          <a:bodyPr wrap="square" lIns="0" tIns="0" rIns="0" bIns="0" rtlCol="0" anchor="t"/>
          <a:lstStyle/>
          <a:p>
            <a:pPr marL="0" indent="0" algn="l">
              <a:lnSpc>
                <a:spcPts val="2400"/>
              </a:lnSpc>
              <a:buNone/>
            </a:pPr>
            <a:r>
              <a:rPr lang="en-US" sz="2100" dirty="0">
                <a:solidFill>
                  <a:srgbClr val="053623"/>
                </a:solidFill>
                <a:latin typeface="Trebuchet MS Regular" pitchFamily="34" charset="0"/>
                <a:ea typeface="Trebuchet MS Regular" pitchFamily="34" charset="-122"/>
                <a:cs typeface="Trebuchet MS Regular" pitchFamily="34" charset="-120"/>
              </a:rPr>
              <a:t>www.cost-insectimp.eu I info@cost-insectimp.eu</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F4F0"/>
        </a:solidFill>
        <a:effectLst/>
      </p:bgPr>
    </p:bg>
    <p:spTree>
      <p:nvGrpSpPr>
        <p:cNvPr id="1" name=""/>
        <p:cNvGrpSpPr/>
        <p:nvPr/>
      </p:nvGrpSpPr>
      <p:grpSpPr>
        <a:xfrm>
          <a:off x="0" y="0"/>
          <a:ext cx="0" cy="0"/>
          <a:chOff x="0" y="0"/>
          <a:chExt cx="0" cy="0"/>
        </a:xfrm>
      </p:grpSpPr>
      <p:pic>
        <p:nvPicPr>
          <p:cNvPr id="2" name="image 1" descr="preencoded.png"/>
          <p:cNvPicPr>
            <a:picLocks noChangeAspect="1"/>
          </p:cNvPicPr>
          <p:nvPr/>
        </p:nvPicPr>
        <p:blipFill>
          <a:blip r:embed="rId3"/>
          <a:srcRect/>
          <a:stretch/>
        </p:blipFill>
        <p:spPr>
          <a:xfrm>
            <a:off x="1533525" y="1381125"/>
            <a:ext cx="3524250" cy="962025"/>
          </a:xfrm>
          <a:prstGeom prst="rect">
            <a:avLst/>
          </a:prstGeom>
        </p:spPr>
      </p:pic>
      <p:pic>
        <p:nvPicPr>
          <p:cNvPr id="3" name="Layer_1"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5325725" y="1381125"/>
            <a:ext cx="1571625" cy="561975"/>
          </a:xfrm>
          <a:prstGeom prst="rect">
            <a:avLst/>
          </a:prstGeom>
        </p:spPr>
      </p:pic>
      <p:pic>
        <p:nvPicPr>
          <p:cNvPr id="4" name="Frame 6"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7119938" y="8267700"/>
            <a:ext cx="4038600" cy="419100"/>
          </a:xfrm>
          <a:prstGeom prst="rect">
            <a:avLst/>
          </a:prstGeom>
        </p:spPr>
      </p:pic>
      <p:sp>
        <p:nvSpPr>
          <p:cNvPr id="5" name="Thank you"/>
          <p:cNvSpPr/>
          <p:nvPr/>
        </p:nvSpPr>
        <p:spPr>
          <a:xfrm>
            <a:off x="6038850" y="3990975"/>
            <a:ext cx="5724525" cy="990600"/>
          </a:xfrm>
          <a:prstGeom prst="rect">
            <a:avLst/>
          </a:prstGeom>
          <a:noFill/>
          <a:ln/>
        </p:spPr>
        <p:txBody>
          <a:bodyPr wrap="square" lIns="0" tIns="0" rIns="0" bIns="0" rtlCol="0" anchor="t"/>
          <a:lstStyle/>
          <a:p>
            <a:pPr marL="0" indent="0" algn="ctr">
              <a:lnSpc>
                <a:spcPts val="7800"/>
              </a:lnSpc>
              <a:buNone/>
            </a:pPr>
            <a:r>
              <a:rPr lang="en-US" sz="8400" b="1" dirty="0">
                <a:solidFill>
                  <a:srgbClr val="053623"/>
                </a:solidFill>
                <a:latin typeface="Trebuchet MS Bold" pitchFamily="34" charset="0"/>
                <a:ea typeface="Trebuchet MS Bold" pitchFamily="34" charset="-122"/>
                <a:cs typeface="Trebuchet MS Bold" pitchFamily="34" charset="-120"/>
              </a:rPr>
              <a:t>Thank you! </a:t>
            </a:r>
            <a:endParaRPr lang="en-US" sz="8400" dirty="0"/>
          </a:p>
        </p:txBody>
      </p:sp>
      <p:sp>
        <p:nvSpPr>
          <p:cNvPr id="6" name="wwwcost-insectimpeu I infocost-insectimpeu"/>
          <p:cNvSpPr/>
          <p:nvPr/>
        </p:nvSpPr>
        <p:spPr>
          <a:xfrm>
            <a:off x="4314825" y="5524500"/>
            <a:ext cx="9753600" cy="504825"/>
          </a:xfrm>
          <a:prstGeom prst="rect">
            <a:avLst/>
          </a:prstGeom>
          <a:noFill/>
          <a:ln/>
        </p:spPr>
        <p:txBody>
          <a:bodyPr wrap="square" lIns="0" tIns="0" rIns="0" bIns="0" rtlCol="0" anchor="t"/>
          <a:lstStyle/>
          <a:p>
            <a:pPr marL="0" indent="0" algn="l">
              <a:lnSpc>
                <a:spcPts val="3975"/>
              </a:lnSpc>
              <a:buNone/>
            </a:pPr>
            <a:r>
              <a:rPr lang="en-US" sz="3450" dirty="0">
                <a:solidFill>
                  <a:srgbClr val="053623"/>
                </a:solidFill>
                <a:latin typeface="Trebuchet MS Regular" pitchFamily="34" charset="0"/>
                <a:ea typeface="Trebuchet MS Regular" pitchFamily="34" charset="-122"/>
                <a:cs typeface="Trebuchet MS Regular" pitchFamily="34" charset="-120"/>
              </a:rPr>
              <a:t>www.cost-insectimp.eu I info@cost-insectimp.eu</a:t>
            </a:r>
            <a:endParaRPr lang="en-US" sz="3450" dirty="0"/>
          </a:p>
        </p:txBody>
      </p:sp>
      <p:sp>
        <p:nvSpPr>
          <p:cNvPr id="7" name="Follow us"/>
          <p:cNvSpPr/>
          <p:nvPr/>
        </p:nvSpPr>
        <p:spPr>
          <a:xfrm>
            <a:off x="8572500" y="7581900"/>
            <a:ext cx="1152525" cy="285750"/>
          </a:xfrm>
          <a:prstGeom prst="rect">
            <a:avLst/>
          </a:prstGeom>
          <a:noFill/>
          <a:ln/>
        </p:spPr>
        <p:txBody>
          <a:bodyPr wrap="square" lIns="0" tIns="0" rIns="0" bIns="0" rtlCol="0" anchor="t"/>
          <a:lstStyle/>
          <a:p>
            <a:pPr marL="0" indent="0" algn="l">
              <a:lnSpc>
                <a:spcPts val="2250"/>
              </a:lnSpc>
              <a:buNone/>
            </a:pPr>
            <a:r>
              <a:rPr lang="en-US" sz="1950" dirty="0">
                <a:solidFill>
                  <a:srgbClr val="053623"/>
                </a:solidFill>
                <a:latin typeface="Trebuchet MS Regular" pitchFamily="34" charset="0"/>
                <a:ea typeface="Trebuchet MS Regular" pitchFamily="34" charset="-122"/>
                <a:cs typeface="Trebuchet MS Regular" pitchFamily="34" charset="-120"/>
              </a:rPr>
              <a:t>Follow us:</a:t>
            </a:r>
            <a:endParaRPr lang="en-US" sz="1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F4F0"/>
        </a:solidFill>
        <a:effectLst/>
      </p:bgPr>
    </p:bg>
    <p:spTree>
      <p:nvGrpSpPr>
        <p:cNvPr id="1" name=""/>
        <p:cNvGrpSpPr/>
        <p:nvPr/>
      </p:nvGrpSpPr>
      <p:grpSpPr>
        <a:xfrm>
          <a:off x="0" y="0"/>
          <a:ext cx="0" cy="0"/>
          <a:chOff x="0" y="0"/>
          <a:chExt cx="0" cy="0"/>
        </a:xfrm>
      </p:grpSpPr>
      <p:pic>
        <p:nvPicPr>
          <p:cNvPr id="2" name="Frame 6"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7119938" y="8791575"/>
            <a:ext cx="4038600" cy="419100"/>
          </a:xfrm>
          <a:prstGeom prst="rect">
            <a:avLst/>
          </a:prstGeom>
        </p:spPr>
      </p:pic>
      <p:pic>
        <p:nvPicPr>
          <p:cNvPr id="3" name="adobe-express-qr-code 1" descr="preencoded.png"/>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7343775" y="1247775"/>
            <a:ext cx="3600450" cy="3600450"/>
          </a:xfrm>
          <a:prstGeom prst="rect">
            <a:avLst/>
          </a:prstGeom>
        </p:spPr>
      </p:pic>
      <p:pic>
        <p:nvPicPr>
          <p:cNvPr id="4" name="image 2" descr="preencoded.png"/>
          <p:cNvPicPr>
            <a:picLocks noChangeAspect="1"/>
          </p:cNvPicPr>
          <p:nvPr/>
        </p:nvPicPr>
        <p:blipFill>
          <a:blip r:embed="rId7"/>
          <a:srcRect/>
          <a:stretch/>
        </p:blipFill>
        <p:spPr>
          <a:xfrm>
            <a:off x="952500" y="1038225"/>
            <a:ext cx="2286000" cy="619125"/>
          </a:xfrm>
          <a:prstGeom prst="rect">
            <a:avLst/>
          </a:prstGeom>
        </p:spPr>
      </p:pic>
      <p:pic>
        <p:nvPicPr>
          <p:cNvPr id="5" name="Layer_1" descr="preencoded.png"/>
          <p:cNvPicPr>
            <a:picLocks noChangeAspect="1"/>
          </p:cNvPicPr>
          <p:nvPr/>
        </p:nvPicPr>
        <p:blipFill>
          <a:blip r:embed="rId8">
            <a:extLst>
              <a:ext uri="{96DAC541-7B7A-43D3-8B79-37D633B846F1}">
                <asvg:svgBlip xmlns:asvg="http://schemas.microsoft.com/office/drawing/2016/SVG/main" xmlns="" r:embed="rId9"/>
              </a:ext>
            </a:extLst>
          </a:blip>
          <a:srcRect/>
          <a:stretch/>
        </p:blipFill>
        <p:spPr>
          <a:xfrm>
            <a:off x="15411450" y="1038225"/>
            <a:ext cx="1771650" cy="619125"/>
          </a:xfrm>
          <a:prstGeom prst="rect">
            <a:avLst/>
          </a:prstGeom>
        </p:spPr>
      </p:pic>
      <p:sp>
        <p:nvSpPr>
          <p:cNvPr id="6" name="Thank you"/>
          <p:cNvSpPr/>
          <p:nvPr/>
        </p:nvSpPr>
        <p:spPr>
          <a:xfrm>
            <a:off x="6276975" y="5476875"/>
            <a:ext cx="5724525" cy="990600"/>
          </a:xfrm>
          <a:prstGeom prst="rect">
            <a:avLst/>
          </a:prstGeom>
          <a:noFill/>
          <a:ln/>
        </p:spPr>
        <p:txBody>
          <a:bodyPr wrap="square" lIns="0" tIns="0" rIns="0" bIns="0" rtlCol="0" anchor="t"/>
          <a:lstStyle/>
          <a:p>
            <a:pPr marL="0" indent="0" algn="ctr">
              <a:lnSpc>
                <a:spcPts val="7800"/>
              </a:lnSpc>
              <a:buNone/>
            </a:pPr>
            <a:r>
              <a:rPr lang="en-US" sz="8400" b="1" dirty="0">
                <a:solidFill>
                  <a:srgbClr val="053623"/>
                </a:solidFill>
                <a:latin typeface="Trebuchet MS Bold" pitchFamily="34" charset="0"/>
                <a:ea typeface="Trebuchet MS Bold" pitchFamily="34" charset="-122"/>
                <a:cs typeface="Trebuchet MS Bold" pitchFamily="34" charset="-120"/>
              </a:rPr>
              <a:t>Thank you! </a:t>
            </a:r>
            <a:endParaRPr lang="en-US" sz="8400" dirty="0"/>
          </a:p>
        </p:txBody>
      </p:sp>
      <p:sp>
        <p:nvSpPr>
          <p:cNvPr id="7" name="wwwcost-insectimpeu I infocost-insectimpeu"/>
          <p:cNvSpPr/>
          <p:nvPr/>
        </p:nvSpPr>
        <p:spPr>
          <a:xfrm>
            <a:off x="4314825" y="7010400"/>
            <a:ext cx="9753600" cy="504825"/>
          </a:xfrm>
          <a:prstGeom prst="rect">
            <a:avLst/>
          </a:prstGeom>
          <a:noFill/>
          <a:ln/>
        </p:spPr>
        <p:txBody>
          <a:bodyPr wrap="square" lIns="0" tIns="0" rIns="0" bIns="0" rtlCol="0" anchor="t"/>
          <a:lstStyle/>
          <a:p>
            <a:pPr marL="0" indent="0" algn="l">
              <a:lnSpc>
                <a:spcPts val="3975"/>
              </a:lnSpc>
              <a:buNone/>
            </a:pPr>
            <a:r>
              <a:rPr lang="en-US" sz="3450" dirty="0">
                <a:solidFill>
                  <a:srgbClr val="053623"/>
                </a:solidFill>
                <a:latin typeface="Trebuchet MS Regular" pitchFamily="34" charset="0"/>
                <a:ea typeface="Trebuchet MS Regular" pitchFamily="34" charset="-122"/>
                <a:cs typeface="Trebuchet MS Regular" pitchFamily="34" charset="-120"/>
              </a:rPr>
              <a:t>www.cost-insectimp.eu I info@cost-insectimp.eu</a:t>
            </a:r>
            <a:endParaRPr lang="en-US" sz="3450" dirty="0"/>
          </a:p>
        </p:txBody>
      </p:sp>
      <p:sp>
        <p:nvSpPr>
          <p:cNvPr id="8" name="Follow us"/>
          <p:cNvSpPr/>
          <p:nvPr/>
        </p:nvSpPr>
        <p:spPr>
          <a:xfrm>
            <a:off x="8572500" y="8105775"/>
            <a:ext cx="1152525" cy="285750"/>
          </a:xfrm>
          <a:prstGeom prst="rect">
            <a:avLst/>
          </a:prstGeom>
          <a:noFill/>
          <a:ln/>
        </p:spPr>
        <p:txBody>
          <a:bodyPr wrap="square" lIns="0" tIns="0" rIns="0" bIns="0" rtlCol="0" anchor="t"/>
          <a:lstStyle/>
          <a:p>
            <a:pPr marL="0" indent="0" algn="l">
              <a:lnSpc>
                <a:spcPts val="2250"/>
              </a:lnSpc>
              <a:buNone/>
            </a:pPr>
            <a:r>
              <a:rPr lang="en-US" sz="1950" dirty="0">
                <a:solidFill>
                  <a:srgbClr val="053623"/>
                </a:solidFill>
                <a:latin typeface="Trebuchet MS Regular" pitchFamily="34" charset="0"/>
                <a:ea typeface="Trebuchet MS Regular" pitchFamily="34" charset="-122"/>
                <a:cs typeface="Trebuchet MS Regular" pitchFamily="34" charset="-120"/>
              </a:rPr>
              <a:t>Follow us:</a:t>
            </a:r>
            <a:endParaRPr lang="en-US" sz="1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BA05E"/>
        </a:solidFill>
        <a:effectLst/>
      </p:bgPr>
    </p:bg>
    <p:spTree>
      <p:nvGrpSpPr>
        <p:cNvPr id="1" name=""/>
        <p:cNvGrpSpPr/>
        <p:nvPr/>
      </p:nvGrpSpPr>
      <p:grpSpPr>
        <a:xfrm>
          <a:off x="0" y="0"/>
          <a:ext cx="0" cy="0"/>
          <a:chOff x="0" y="0"/>
          <a:chExt cx="0" cy="0"/>
        </a:xfrm>
      </p:grpSpPr>
      <p:pic>
        <p:nvPicPr>
          <p:cNvPr id="2" name="Group 13" descr="preencoded.png"/>
          <p:cNvPicPr>
            <a:picLocks noChangeAspect="1"/>
          </p:cNvPicPr>
          <p:nvPr/>
        </p:nvPicPr>
        <p:blipFill>
          <a:blip r:embed="rId3"/>
          <a:srcRect/>
          <a:stretch/>
        </p:blipFill>
        <p:spPr>
          <a:xfrm>
            <a:off x="11201400" y="2286000"/>
            <a:ext cx="5876925" cy="6305550"/>
          </a:xfrm>
          <a:prstGeom prst="rect">
            <a:avLst/>
          </a:prstGeom>
        </p:spPr>
      </p:pic>
      <p:sp>
        <p:nvSpPr>
          <p:cNvPr id="3" name="Presentation title"/>
          <p:cNvSpPr/>
          <p:nvPr/>
        </p:nvSpPr>
        <p:spPr>
          <a:xfrm>
            <a:off x="990600" y="971550"/>
            <a:ext cx="5305425" cy="990600"/>
          </a:xfrm>
          <a:prstGeom prst="rect">
            <a:avLst/>
          </a:prstGeom>
          <a:noFill/>
          <a:ln/>
        </p:spPr>
        <p:txBody>
          <a:bodyPr wrap="square" lIns="0" tIns="0" rIns="0" bIns="0" rtlCol="0" anchor="t"/>
          <a:lstStyle/>
          <a:p>
            <a:pPr marL="0" indent="0" algn="l">
              <a:lnSpc>
                <a:spcPts val="7800"/>
              </a:lnSpc>
              <a:buNone/>
            </a:pPr>
            <a:r>
              <a:rPr lang="en-US" sz="4950" b="1" dirty="0">
                <a:solidFill>
                  <a:srgbClr val="FFFFFF"/>
                </a:solidFill>
                <a:latin typeface="Trebuchet MS Bold" pitchFamily="34" charset="0"/>
                <a:ea typeface="Trebuchet MS Bold" pitchFamily="34" charset="-122"/>
                <a:cs typeface="Trebuchet MS Bold" pitchFamily="34" charset="-120"/>
              </a:rPr>
              <a:t>Presentation title</a:t>
            </a:r>
            <a:endParaRPr lang="en-US" sz="4950" dirty="0"/>
          </a:p>
        </p:txBody>
      </p:sp>
      <p:sp>
        <p:nvSpPr>
          <p:cNvPr id="4" name="Insect breeding an exciting young field in animal production is seeing growth but slow overall improvements Despite its growing importance the industry lacks a cohesive platform for collaboration due to factors such as competition for funding limited supp"/>
          <p:cNvSpPr/>
          <p:nvPr/>
        </p:nvSpPr>
        <p:spPr>
          <a:xfrm>
            <a:off x="990600" y="2286000"/>
            <a:ext cx="8172450" cy="5410200"/>
          </a:xfrm>
          <a:prstGeom prst="rect">
            <a:avLst/>
          </a:prstGeom>
          <a:noFill/>
          <a:ln/>
        </p:spPr>
        <p:txBody>
          <a:bodyPr wrap="square" lIns="0" tIns="0" rIns="0" bIns="0" rtlCol="0" anchor="t"/>
          <a:lstStyle/>
          <a:p>
            <a:pPr marL="0" indent="0" algn="l">
              <a:lnSpc>
                <a:spcPts val="4050"/>
              </a:lnSpc>
              <a:buNone/>
            </a:pPr>
            <a:r>
              <a:rPr lang="en-US" sz="2700" dirty="0">
                <a:solidFill>
                  <a:srgbClr val="FFFFFF"/>
                </a:solidFill>
                <a:latin typeface="Trebuchet MS Regular" pitchFamily="34" charset="0"/>
                <a:ea typeface="Trebuchet MS Regular" pitchFamily="34" charset="-122"/>
                <a:cs typeface="Trebuchet MS Regular" pitchFamily="34" charset="-120"/>
              </a:rPr>
              <a:t>Insect breeding, an exciting young field in animal production, is seeing growth, but slow overall improvements. 
Despite its growing importance, the industry lacks a cohesive platform for collaboration due to factors such as competition for funding, limited supply contracts, and a lack of publicly available information supporting the development of insect breeding schemes.</a:t>
            </a:r>
            <a:endParaRPr lang="en-US" sz="2700" dirty="0"/>
          </a:p>
        </p:txBody>
      </p:sp>
      <p:sp>
        <p:nvSpPr>
          <p:cNvPr id="5" name="name_28"/>
          <p:cNvSpPr/>
          <p:nvPr/>
        </p:nvSpPr>
        <p:spPr>
          <a:xfrm>
            <a:off x="15554325" y="2286000"/>
            <a:ext cx="1562100" cy="990600"/>
          </a:xfrm>
          <a:prstGeom prst="rect">
            <a:avLst/>
          </a:prstGeom>
          <a:noFill/>
          <a:ln/>
        </p:spPr>
        <p:txBody>
          <a:bodyPr wrap="square" lIns="0" tIns="0" rIns="0" bIns="0" rtlCol="0" anchor="t"/>
          <a:lstStyle/>
          <a:p>
            <a:pPr marL="0" indent="0" algn="l">
              <a:lnSpc>
                <a:spcPts val="7800"/>
              </a:lnSpc>
              <a:buNone/>
            </a:pPr>
            <a:r>
              <a:rPr lang="en-US" sz="6450" b="1" dirty="0">
                <a:solidFill>
                  <a:srgbClr val="FFFFFF"/>
                </a:solidFill>
                <a:latin typeface="Trebuchet MS Bold" pitchFamily="34" charset="0"/>
                <a:ea typeface="Trebuchet MS Bold" pitchFamily="34" charset="-122"/>
                <a:cs typeface="Trebuchet MS Bold" pitchFamily="34" charset="-120"/>
              </a:rPr>
              <a:t>28%</a:t>
            </a:r>
            <a:endParaRPr lang="en-US" sz="6450" dirty="0"/>
          </a:p>
        </p:txBody>
      </p:sp>
      <p:sp>
        <p:nvSpPr>
          <p:cNvPr id="6" name="Annually Growth"/>
          <p:cNvSpPr/>
          <p:nvPr/>
        </p:nvSpPr>
        <p:spPr>
          <a:xfrm>
            <a:off x="14525625" y="3276600"/>
            <a:ext cx="2581275" cy="514350"/>
          </a:xfrm>
          <a:prstGeom prst="rect">
            <a:avLst/>
          </a:prstGeom>
          <a:noFill/>
          <a:ln/>
        </p:spPr>
        <p:txBody>
          <a:bodyPr wrap="square" lIns="0" tIns="0" rIns="0" bIns="0" rtlCol="0" anchor="t"/>
          <a:lstStyle/>
          <a:p>
            <a:pPr marL="0" indent="0" algn="l">
              <a:lnSpc>
                <a:spcPts val="4050"/>
              </a:lnSpc>
              <a:buNone/>
            </a:pPr>
            <a:r>
              <a:rPr lang="en-US" sz="2700" dirty="0">
                <a:solidFill>
                  <a:srgbClr val="FFFFFF"/>
                </a:solidFill>
                <a:latin typeface="Trebuchet MS Regular" pitchFamily="34" charset="0"/>
                <a:ea typeface="Trebuchet MS Regular" pitchFamily="34" charset="-122"/>
                <a:cs typeface="Trebuchet MS Regular" pitchFamily="34" charset="-120"/>
              </a:rPr>
              <a:t>Annually Growth</a:t>
            </a:r>
            <a:endParaRPr lang="en-US" sz="2700" dirty="0"/>
          </a:p>
        </p:txBody>
      </p:sp>
      <p:sp>
        <p:nvSpPr>
          <p:cNvPr id="7" name="name_960 billion"/>
          <p:cNvSpPr/>
          <p:nvPr/>
        </p:nvSpPr>
        <p:spPr>
          <a:xfrm>
            <a:off x="12211050" y="4591050"/>
            <a:ext cx="4981575" cy="990600"/>
          </a:xfrm>
          <a:prstGeom prst="rect">
            <a:avLst/>
          </a:prstGeom>
          <a:noFill/>
          <a:ln/>
        </p:spPr>
        <p:txBody>
          <a:bodyPr wrap="square" lIns="0" tIns="0" rIns="0" bIns="0" rtlCol="0" anchor="t"/>
          <a:lstStyle/>
          <a:p>
            <a:pPr marL="0" indent="0" algn="l">
              <a:lnSpc>
                <a:spcPts val="7800"/>
              </a:lnSpc>
              <a:buNone/>
            </a:pPr>
            <a:r>
              <a:rPr lang="en-US" sz="6450" b="1" dirty="0">
                <a:solidFill>
                  <a:srgbClr val="FFFFFF"/>
                </a:solidFill>
                <a:latin typeface="Trebuchet MS Bold" pitchFamily="34" charset="0"/>
                <a:ea typeface="Trebuchet MS Bold" pitchFamily="34" charset="-122"/>
                <a:cs typeface="Trebuchet MS Bold" pitchFamily="34" charset="-120"/>
              </a:rPr>
              <a:t>$9.60 billion</a:t>
            </a:r>
            <a:endParaRPr lang="en-US" sz="6450" dirty="0"/>
          </a:p>
        </p:txBody>
      </p:sp>
      <p:sp>
        <p:nvSpPr>
          <p:cNvPr id="8" name="name_400K"/>
          <p:cNvSpPr/>
          <p:nvPr/>
        </p:nvSpPr>
        <p:spPr>
          <a:xfrm>
            <a:off x="15125700" y="7086600"/>
            <a:ext cx="2000250" cy="990600"/>
          </a:xfrm>
          <a:prstGeom prst="rect">
            <a:avLst/>
          </a:prstGeom>
          <a:noFill/>
          <a:ln/>
        </p:spPr>
        <p:txBody>
          <a:bodyPr wrap="square" lIns="0" tIns="0" rIns="0" bIns="0" rtlCol="0" anchor="t"/>
          <a:lstStyle/>
          <a:p>
            <a:pPr marL="0" indent="0" algn="l">
              <a:lnSpc>
                <a:spcPts val="7800"/>
              </a:lnSpc>
              <a:buNone/>
            </a:pPr>
            <a:r>
              <a:rPr lang="en-US" sz="6450" b="1" dirty="0">
                <a:solidFill>
                  <a:srgbClr val="FFFFFF"/>
                </a:solidFill>
                <a:latin typeface="Trebuchet MS Bold" pitchFamily="34" charset="0"/>
                <a:ea typeface="Trebuchet MS Bold" pitchFamily="34" charset="-122"/>
                <a:cs typeface="Trebuchet MS Bold" pitchFamily="34" charset="-120"/>
              </a:rPr>
              <a:t>400K</a:t>
            </a:r>
            <a:endParaRPr lang="en-US" sz="6450" dirty="0"/>
          </a:p>
        </p:txBody>
      </p:sp>
      <p:sp>
        <p:nvSpPr>
          <p:cNvPr id="9" name="Insect market"/>
          <p:cNvSpPr/>
          <p:nvPr/>
        </p:nvSpPr>
        <p:spPr>
          <a:xfrm>
            <a:off x="14963775" y="5581650"/>
            <a:ext cx="2143125" cy="514350"/>
          </a:xfrm>
          <a:prstGeom prst="rect">
            <a:avLst/>
          </a:prstGeom>
          <a:noFill/>
          <a:ln/>
        </p:spPr>
        <p:txBody>
          <a:bodyPr wrap="square" lIns="0" tIns="0" rIns="0" bIns="0" rtlCol="0" anchor="t"/>
          <a:lstStyle/>
          <a:p>
            <a:pPr marL="0" indent="0" algn="l">
              <a:lnSpc>
                <a:spcPts val="4050"/>
              </a:lnSpc>
              <a:buNone/>
            </a:pPr>
            <a:r>
              <a:rPr lang="en-US" sz="2700" dirty="0">
                <a:solidFill>
                  <a:srgbClr val="FFFFFF"/>
                </a:solidFill>
                <a:latin typeface="Trebuchet MS Regular" pitchFamily="34" charset="0"/>
                <a:ea typeface="Trebuchet MS Regular" pitchFamily="34" charset="-122"/>
                <a:cs typeface="Trebuchet MS Regular" pitchFamily="34" charset="-120"/>
              </a:rPr>
              <a:t>Insect market</a:t>
            </a:r>
            <a:endParaRPr lang="en-US" sz="2700" dirty="0"/>
          </a:p>
        </p:txBody>
      </p:sp>
      <p:sp>
        <p:nvSpPr>
          <p:cNvPr id="10" name="Another number"/>
          <p:cNvSpPr/>
          <p:nvPr/>
        </p:nvSpPr>
        <p:spPr>
          <a:xfrm>
            <a:off x="14582775" y="8077200"/>
            <a:ext cx="2524125" cy="514350"/>
          </a:xfrm>
          <a:prstGeom prst="rect">
            <a:avLst/>
          </a:prstGeom>
          <a:noFill/>
          <a:ln/>
        </p:spPr>
        <p:txBody>
          <a:bodyPr wrap="square" lIns="0" tIns="0" rIns="0" bIns="0" rtlCol="0" anchor="t"/>
          <a:lstStyle/>
          <a:p>
            <a:pPr marL="0" indent="0" algn="l">
              <a:lnSpc>
                <a:spcPts val="4050"/>
              </a:lnSpc>
              <a:buNone/>
            </a:pPr>
            <a:r>
              <a:rPr lang="en-US" sz="2700" dirty="0">
                <a:solidFill>
                  <a:srgbClr val="FFFFFF"/>
                </a:solidFill>
                <a:latin typeface="Trebuchet MS Regular" pitchFamily="34" charset="0"/>
                <a:ea typeface="Trebuchet MS Regular" pitchFamily="34" charset="-122"/>
                <a:cs typeface="Trebuchet MS Regular" pitchFamily="34" charset="-120"/>
              </a:rPr>
              <a:t>Another number</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F4F0"/>
        </a:solidFill>
        <a:effectLst/>
      </p:bgPr>
    </p:bg>
    <p:spTree>
      <p:nvGrpSpPr>
        <p:cNvPr id="1" name=""/>
        <p:cNvGrpSpPr/>
        <p:nvPr/>
      </p:nvGrpSpPr>
      <p:grpSpPr>
        <a:xfrm>
          <a:off x="0" y="0"/>
          <a:ext cx="0" cy="0"/>
          <a:chOff x="0" y="0"/>
          <a:chExt cx="0" cy="0"/>
        </a:xfrm>
      </p:grpSpPr>
      <p:pic>
        <p:nvPicPr>
          <p:cNvPr id="2" name="Rectangle 42"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0353675" y="0"/>
            <a:ext cx="7934325" cy="10287000"/>
          </a:xfrm>
          <a:prstGeom prst="rect">
            <a:avLst/>
          </a:prstGeom>
        </p:spPr>
      </p:pic>
      <p:pic>
        <p:nvPicPr>
          <p:cNvPr id="3" name="image 14" descr="preencoded.png"/>
          <p:cNvPicPr>
            <a:picLocks noChangeAspect="1"/>
          </p:cNvPicPr>
          <p:nvPr/>
        </p:nvPicPr>
        <p:blipFill>
          <a:blip r:embed="rId5"/>
          <a:srcRect/>
          <a:stretch/>
        </p:blipFill>
        <p:spPr>
          <a:xfrm>
            <a:off x="10353675" y="0"/>
            <a:ext cx="7934325" cy="10287000"/>
          </a:xfrm>
          <a:prstGeom prst="rect">
            <a:avLst/>
          </a:prstGeom>
        </p:spPr>
      </p:pic>
      <p:pic>
        <p:nvPicPr>
          <p:cNvPr id="4" name="image 1" descr="preencoded.png"/>
          <p:cNvPicPr>
            <a:picLocks noChangeAspect="1"/>
          </p:cNvPicPr>
          <p:nvPr/>
        </p:nvPicPr>
        <p:blipFill>
          <a:blip r:embed="rId6"/>
          <a:srcRect/>
          <a:stretch/>
        </p:blipFill>
        <p:spPr>
          <a:xfrm>
            <a:off x="16192500" y="733425"/>
            <a:ext cx="1714500" cy="466725"/>
          </a:xfrm>
          <a:prstGeom prst="rect">
            <a:avLst/>
          </a:prstGeom>
        </p:spPr>
      </p:pic>
      <p:sp>
        <p:nvSpPr>
          <p:cNvPr id="5" name="How can I participate"/>
          <p:cNvSpPr/>
          <p:nvPr/>
        </p:nvSpPr>
        <p:spPr>
          <a:xfrm>
            <a:off x="990600" y="971550"/>
            <a:ext cx="671512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How can I participate?</a:t>
            </a:r>
            <a:endParaRPr lang="en-US" sz="4950" dirty="0"/>
          </a:p>
        </p:txBody>
      </p:sp>
      <p:sp>
        <p:nvSpPr>
          <p:cNvPr id="6" name="The global population is expected to increase to 10 billion by 2050 bringing with it an increased demand for food and specifically protein  Insect farming can play a major role in ensuring global food security reducing the environmental footprint of food"/>
          <p:cNvSpPr/>
          <p:nvPr/>
        </p:nvSpPr>
        <p:spPr>
          <a:xfrm>
            <a:off x="990600" y="2190750"/>
            <a:ext cx="8267700" cy="6953250"/>
          </a:xfrm>
          <a:prstGeom prst="rect">
            <a:avLst/>
          </a:prstGeom>
          <a:noFill/>
          <a:ln/>
        </p:spPr>
        <p:txBody>
          <a:bodyPr wrap="square" lIns="0" tIns="0" rIns="0" bIns="0" rtlCol="0" anchor="t"/>
          <a:lstStyle/>
          <a:p>
            <a:pPr marL="342900" indent="-342900" algn="l">
              <a:lnSpc>
                <a:spcPts val="4050"/>
              </a:lnSpc>
              <a:buSzPct val="100000"/>
              <a:buChar char="•"/>
            </a:pPr>
            <a:r>
              <a:rPr lang="en-US" sz="2700" dirty="0">
                <a:solidFill>
                  <a:srgbClr val="053623"/>
                </a:solidFill>
                <a:latin typeface="Trebuchet MS Regular" pitchFamily="34" charset="0"/>
                <a:ea typeface="Trebuchet MS Regular" pitchFamily="34" charset="-122"/>
                <a:cs typeface="Trebuchet MS Regular" pitchFamily="34" charset="-120"/>
              </a:rPr>
              <a:t>The global population is expected to increase to 10 billion by 2050, bringing with it an increased demand for food and specifically protein. </a:t>
            </a:r>
            <a:r>
              <a:t/>
            </a:r>
            <a:br/>
            <a:r>
              <a:rPr lang="en-US" sz="2700" dirty="0">
                <a:solidFill>
                  <a:srgbClr val="053623"/>
                </a:solidFill>
                <a:latin typeface="Trebuchet MS Regular" pitchFamily="34" charset="0"/>
                <a:ea typeface="Trebuchet MS Regular" pitchFamily="34" charset="-122"/>
                <a:cs typeface="Trebuchet MS Regular" pitchFamily="34" charset="-120"/>
              </a:rPr>
              <a:t>
Insect farming can play a major role in ensuring global food security, reducing the environmental footprint of food production, and increasing sustainability of modern farming systems. </a:t>
            </a:r>
            <a:r>
              <a:t/>
            </a:r>
            <a:br/>
            <a:r>
              <a:rPr lang="en-US" sz="2700" dirty="0">
                <a:solidFill>
                  <a:srgbClr val="053623"/>
                </a:solidFill>
                <a:latin typeface="Trebuchet MS Regular" pitchFamily="34" charset="0"/>
                <a:ea typeface="Trebuchet MS Regular" pitchFamily="34" charset="-122"/>
                <a:cs typeface="Trebuchet MS Regular" pitchFamily="34" charset="-120"/>
              </a:rPr>
              <a:t>
However, it is currently relying on insect populations whose genetics are poorly understood and who are not necessarily bred- or even fit-for-purpose. </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F4F0"/>
        </a:solidFill>
        <a:effectLst/>
      </p:bgPr>
    </p:bg>
    <p:spTree>
      <p:nvGrpSpPr>
        <p:cNvPr id="1" name=""/>
        <p:cNvGrpSpPr/>
        <p:nvPr/>
      </p:nvGrpSpPr>
      <p:grpSpPr>
        <a:xfrm>
          <a:off x="0" y="0"/>
          <a:ext cx="0" cy="0"/>
          <a:chOff x="0" y="0"/>
          <a:chExt cx="0" cy="0"/>
        </a:xfrm>
      </p:grpSpPr>
      <p:pic>
        <p:nvPicPr>
          <p:cNvPr id="2" name="image 14" descr="preencoded.png"/>
          <p:cNvPicPr>
            <a:picLocks noChangeAspect="1"/>
          </p:cNvPicPr>
          <p:nvPr/>
        </p:nvPicPr>
        <p:blipFill>
          <a:blip r:embed="rId3"/>
          <a:srcRect/>
          <a:stretch/>
        </p:blipFill>
        <p:spPr>
          <a:xfrm>
            <a:off x="0" y="0"/>
            <a:ext cx="14049375" cy="10287000"/>
          </a:xfrm>
          <a:prstGeom prst="rect">
            <a:avLst/>
          </a:prstGeom>
        </p:spPr>
      </p:pic>
      <p:pic>
        <p:nvPicPr>
          <p:cNvPr id="3" name="Rectangle 45" descr="preencoded.png"/>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0" y="0"/>
            <a:ext cx="14049375" cy="10287000"/>
          </a:xfrm>
          <a:prstGeom prst="rect">
            <a:avLst/>
          </a:prstGeom>
        </p:spPr>
      </p:pic>
      <p:pic>
        <p:nvPicPr>
          <p:cNvPr id="4" name="Rectangle 42" descr="preencoded.png"/>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10429875" y="1695450"/>
            <a:ext cx="7858125" cy="6896100"/>
          </a:xfrm>
          <a:prstGeom prst="rect">
            <a:avLst/>
          </a:prstGeom>
        </p:spPr>
      </p:pic>
      <p:pic>
        <p:nvPicPr>
          <p:cNvPr id="5" name="Graphic_Elements" descr="preencoded.png"/>
          <p:cNvPicPr>
            <a:picLocks noChangeAspect="1"/>
          </p:cNvPicPr>
          <p:nvPr/>
        </p:nvPicPr>
        <p:blipFill>
          <a:blip r:embed="rId8"/>
          <a:srcRect/>
          <a:stretch/>
        </p:blipFill>
        <p:spPr>
          <a:xfrm>
            <a:off x="11001375" y="3238500"/>
            <a:ext cx="6743700" cy="4133850"/>
          </a:xfrm>
          <a:prstGeom prst="rect">
            <a:avLst/>
          </a:prstGeom>
        </p:spPr>
      </p:pic>
      <p:sp>
        <p:nvSpPr>
          <p:cNvPr id="6" name="Improved Knowledge Transfer for Sustainable Insect Breeding"/>
          <p:cNvSpPr/>
          <p:nvPr/>
        </p:nvSpPr>
        <p:spPr>
          <a:xfrm>
            <a:off x="990600" y="2324100"/>
            <a:ext cx="8334375" cy="3962400"/>
          </a:xfrm>
          <a:prstGeom prst="rect">
            <a:avLst/>
          </a:prstGeom>
          <a:noFill/>
          <a:ln/>
        </p:spPr>
        <p:txBody>
          <a:bodyPr wrap="square" lIns="0" tIns="0" rIns="0" bIns="0" rtlCol="0" anchor="t"/>
          <a:lstStyle/>
          <a:p>
            <a:pPr marL="0" indent="0" algn="l">
              <a:lnSpc>
                <a:spcPts val="7800"/>
              </a:lnSpc>
              <a:buNone/>
            </a:pPr>
            <a:r>
              <a:rPr lang="en-US" sz="6150" b="1" dirty="0">
                <a:solidFill>
                  <a:srgbClr val="FFFFFF"/>
                </a:solidFill>
                <a:latin typeface="Trebuchet MS Bold" pitchFamily="34" charset="0"/>
                <a:ea typeface="Trebuchet MS Bold" pitchFamily="34" charset="-122"/>
                <a:cs typeface="Trebuchet MS Bold" pitchFamily="34" charset="-120"/>
              </a:rPr>
              <a:t>Improved Knowledge Transfer for Sustainable Insect Breeding</a:t>
            </a:r>
            <a:endParaRPr lang="en-US" sz="6150" dirty="0"/>
          </a:p>
        </p:txBody>
      </p:sp>
      <p:sp>
        <p:nvSpPr>
          <p:cNvPr id="7" name="expected to increase to 10 billion by 2050 bringing with it an increased demand for food and specifically protein"/>
          <p:cNvSpPr/>
          <p:nvPr/>
        </p:nvSpPr>
        <p:spPr>
          <a:xfrm>
            <a:off x="990600" y="6429375"/>
            <a:ext cx="7029450" cy="1371600"/>
          </a:xfrm>
          <a:prstGeom prst="rect">
            <a:avLst/>
          </a:prstGeom>
          <a:noFill/>
          <a:ln/>
        </p:spPr>
        <p:txBody>
          <a:bodyPr wrap="square" lIns="0" tIns="0" rIns="0" bIns="0" rtlCol="0" anchor="t"/>
          <a:lstStyle/>
          <a:p>
            <a:pPr marL="0" indent="0" algn="l">
              <a:lnSpc>
                <a:spcPts val="3600"/>
              </a:lnSpc>
              <a:buNone/>
            </a:pPr>
            <a:r>
              <a:rPr lang="en-US" sz="2175" dirty="0">
                <a:solidFill>
                  <a:srgbClr val="FFFFFF"/>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8" name="name_0"/>
          <p:cNvSpPr/>
          <p:nvPr/>
        </p:nvSpPr>
        <p:spPr>
          <a:xfrm>
            <a:off x="11211864" y="6258112"/>
            <a:ext cx="242675" cy="502664"/>
          </a:xfrm>
          <a:prstGeom prst="rect">
            <a:avLst/>
          </a:prstGeom>
          <a:noFill/>
          <a:ln/>
        </p:spPr>
        <p:txBody>
          <a:bodyPr wrap="square" lIns="0" tIns="0" rIns="0" bIns="0" rtlCol="0" anchor="t"/>
          <a:lstStyle/>
          <a:p>
            <a:pPr marL="0" indent="0" algn="l">
              <a:lnSpc>
                <a:spcPts val="1350"/>
              </a:lnSpc>
              <a:buNone/>
            </a:pPr>
            <a:r>
              <a:rPr lang="en-US" sz="900" dirty="0">
                <a:solidFill>
                  <a:srgbClr val="053623"/>
                </a:solidFill>
                <a:latin typeface="Poppins SemiBold" pitchFamily="34" charset="0"/>
                <a:ea typeface="Poppins SemiBold" pitchFamily="34" charset="-122"/>
                <a:cs typeface="Poppins SemiBold" pitchFamily="34" charset="-120"/>
              </a:rPr>
              <a:t>0</a:t>
            </a:r>
            <a:endParaRPr lang="en-US" sz="900" dirty="0"/>
          </a:p>
        </p:txBody>
      </p:sp>
      <p:sp>
        <p:nvSpPr>
          <p:cNvPr id="9" name="name_25"/>
          <p:cNvSpPr/>
          <p:nvPr/>
        </p:nvSpPr>
        <p:spPr>
          <a:xfrm>
            <a:off x="11094179" y="5458040"/>
            <a:ext cx="438347" cy="502664"/>
          </a:xfrm>
          <a:prstGeom prst="rect">
            <a:avLst/>
          </a:prstGeom>
          <a:noFill/>
          <a:ln/>
        </p:spPr>
        <p:txBody>
          <a:bodyPr wrap="square" lIns="0" tIns="0" rIns="0" bIns="0" rtlCol="0" anchor="t"/>
          <a:lstStyle/>
          <a:p>
            <a:pPr marL="0" indent="0" algn="l">
              <a:lnSpc>
                <a:spcPts val="1350"/>
              </a:lnSpc>
              <a:buNone/>
            </a:pPr>
            <a:r>
              <a:rPr lang="en-US" sz="900" dirty="0">
                <a:solidFill>
                  <a:srgbClr val="053623"/>
                </a:solidFill>
                <a:latin typeface="Poppins SemiBold" pitchFamily="34" charset="0"/>
                <a:ea typeface="Poppins SemiBold" pitchFamily="34" charset="-122"/>
                <a:cs typeface="Poppins SemiBold" pitchFamily="34" charset="-120"/>
              </a:rPr>
              <a:t>25</a:t>
            </a:r>
            <a:endParaRPr lang="en-US" sz="900" dirty="0"/>
          </a:p>
        </p:txBody>
      </p:sp>
      <p:sp>
        <p:nvSpPr>
          <p:cNvPr id="10" name="name_50"/>
          <p:cNvSpPr/>
          <p:nvPr/>
        </p:nvSpPr>
        <p:spPr>
          <a:xfrm>
            <a:off x="11081045" y="4657966"/>
            <a:ext cx="466301" cy="502664"/>
          </a:xfrm>
          <a:prstGeom prst="rect">
            <a:avLst/>
          </a:prstGeom>
          <a:noFill/>
          <a:ln/>
        </p:spPr>
        <p:txBody>
          <a:bodyPr wrap="square" lIns="0" tIns="0" rIns="0" bIns="0" rtlCol="0" anchor="t"/>
          <a:lstStyle/>
          <a:p>
            <a:pPr marL="0" indent="0" algn="l">
              <a:lnSpc>
                <a:spcPts val="1350"/>
              </a:lnSpc>
              <a:buNone/>
            </a:pPr>
            <a:r>
              <a:rPr lang="en-US" sz="900" dirty="0">
                <a:solidFill>
                  <a:srgbClr val="053623"/>
                </a:solidFill>
                <a:latin typeface="Poppins SemiBold" pitchFamily="34" charset="0"/>
                <a:ea typeface="Poppins SemiBold" pitchFamily="34" charset="-122"/>
                <a:cs typeface="Poppins SemiBold" pitchFamily="34" charset="-120"/>
              </a:rPr>
              <a:t>50</a:t>
            </a:r>
            <a:endParaRPr lang="en-US" sz="900" dirty="0"/>
          </a:p>
        </p:txBody>
      </p:sp>
      <p:sp>
        <p:nvSpPr>
          <p:cNvPr id="11" name="name_75"/>
          <p:cNvSpPr/>
          <p:nvPr/>
        </p:nvSpPr>
        <p:spPr>
          <a:xfrm>
            <a:off x="11098932" y="3857894"/>
            <a:ext cx="438347" cy="502664"/>
          </a:xfrm>
          <a:prstGeom prst="rect">
            <a:avLst/>
          </a:prstGeom>
          <a:noFill/>
          <a:ln/>
        </p:spPr>
        <p:txBody>
          <a:bodyPr wrap="square" lIns="0" tIns="0" rIns="0" bIns="0" rtlCol="0" anchor="t"/>
          <a:lstStyle/>
          <a:p>
            <a:pPr marL="0" indent="0" algn="l">
              <a:lnSpc>
                <a:spcPts val="1350"/>
              </a:lnSpc>
              <a:buNone/>
            </a:pPr>
            <a:r>
              <a:rPr lang="en-US" sz="900" dirty="0">
                <a:solidFill>
                  <a:srgbClr val="053623"/>
                </a:solidFill>
                <a:latin typeface="Poppins SemiBold" pitchFamily="34" charset="0"/>
                <a:ea typeface="Poppins SemiBold" pitchFamily="34" charset="-122"/>
                <a:cs typeface="Poppins SemiBold" pitchFamily="34" charset="-120"/>
              </a:rPr>
              <a:t>75</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F4F0"/>
        </a:solidFill>
        <a:effectLst/>
      </p:bgPr>
    </p:bg>
    <p:spTree>
      <p:nvGrpSpPr>
        <p:cNvPr id="1" name=""/>
        <p:cNvGrpSpPr/>
        <p:nvPr/>
      </p:nvGrpSpPr>
      <p:grpSpPr>
        <a:xfrm>
          <a:off x="0" y="0"/>
          <a:ext cx="0" cy="0"/>
          <a:chOff x="0" y="0"/>
          <a:chExt cx="0" cy="0"/>
        </a:xfrm>
      </p:grpSpPr>
      <p:pic>
        <p:nvPicPr>
          <p:cNvPr id="2" name="Rectangle 42" descr="preencoded.png"/>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0353675" y="0"/>
            <a:ext cx="7934325" cy="10287000"/>
          </a:xfrm>
          <a:prstGeom prst="rect">
            <a:avLst/>
          </a:prstGeom>
        </p:spPr>
      </p:pic>
      <p:pic>
        <p:nvPicPr>
          <p:cNvPr id="3" name="Graphic_Elements" descr="preencoded.png"/>
          <p:cNvPicPr>
            <a:picLocks noChangeAspect="1"/>
          </p:cNvPicPr>
          <p:nvPr/>
        </p:nvPicPr>
        <p:blipFill>
          <a:blip r:embed="rId5"/>
          <a:srcRect/>
          <a:stretch/>
        </p:blipFill>
        <p:spPr>
          <a:xfrm>
            <a:off x="11658600" y="1257300"/>
            <a:ext cx="5324475" cy="8324850"/>
          </a:xfrm>
          <a:prstGeom prst="rect">
            <a:avLst/>
          </a:prstGeom>
        </p:spPr>
      </p:pic>
      <p:sp>
        <p:nvSpPr>
          <p:cNvPr id="4" name="Lorem Dolor Title"/>
          <p:cNvSpPr/>
          <p:nvPr/>
        </p:nvSpPr>
        <p:spPr>
          <a:xfrm>
            <a:off x="990600" y="1609725"/>
            <a:ext cx="5324475" cy="990600"/>
          </a:xfrm>
          <a:prstGeom prst="rect">
            <a:avLst/>
          </a:prstGeom>
          <a:noFill/>
          <a:ln/>
        </p:spPr>
        <p:txBody>
          <a:bodyPr wrap="square" lIns="0" tIns="0" rIns="0" bIns="0" rtlCol="0" anchor="t"/>
          <a:lstStyle/>
          <a:p>
            <a:pPr marL="0" indent="0" algn="l">
              <a:lnSpc>
                <a:spcPts val="7800"/>
              </a:lnSpc>
              <a:buNone/>
            </a:pPr>
            <a:r>
              <a:rPr lang="en-US" sz="4950" b="1" dirty="0">
                <a:solidFill>
                  <a:srgbClr val="053623"/>
                </a:solidFill>
                <a:latin typeface="Trebuchet MS Bold" pitchFamily="34" charset="0"/>
                <a:ea typeface="Trebuchet MS Bold" pitchFamily="34" charset="-122"/>
                <a:cs typeface="Trebuchet MS Bold" pitchFamily="34" charset="-120"/>
              </a:rPr>
              <a:t>Lorem Dolor Title</a:t>
            </a:r>
            <a:endParaRPr lang="en-US" sz="4950" dirty="0"/>
          </a:p>
        </p:txBody>
      </p:sp>
      <p:sp>
        <p:nvSpPr>
          <p:cNvPr id="5" name="Chapter 01"/>
          <p:cNvSpPr/>
          <p:nvPr/>
        </p:nvSpPr>
        <p:spPr>
          <a:xfrm>
            <a:off x="990600" y="1257300"/>
            <a:ext cx="1638300" cy="323850"/>
          </a:xfrm>
          <a:prstGeom prst="rect">
            <a:avLst/>
          </a:prstGeom>
          <a:noFill/>
          <a:ln/>
        </p:spPr>
        <p:txBody>
          <a:bodyPr wrap="square" lIns="0" tIns="0" rIns="0" bIns="0" rtlCol="0" anchor="t"/>
          <a:lstStyle/>
          <a:p>
            <a:pPr marL="0" indent="0" algn="l">
              <a:lnSpc>
                <a:spcPts val="2550"/>
              </a:lnSpc>
              <a:buNone/>
            </a:pPr>
            <a:r>
              <a:rPr lang="en-US" sz="2175" b="1" dirty="0">
                <a:solidFill>
                  <a:srgbClr val="2BA05E"/>
                </a:solidFill>
                <a:latin typeface="Trebuchet MS Bold" pitchFamily="34" charset="0"/>
                <a:ea typeface="Trebuchet MS Bold" pitchFamily="34" charset="-122"/>
                <a:cs typeface="Trebuchet MS Bold" pitchFamily="34" charset="-120"/>
              </a:rPr>
              <a:t>CHAPTER 01</a:t>
            </a:r>
            <a:endParaRPr lang="en-US" sz="2175" dirty="0"/>
          </a:p>
        </p:txBody>
      </p:sp>
      <p:sp>
        <p:nvSpPr>
          <p:cNvPr id="6" name="The global population"/>
          <p:cNvSpPr/>
          <p:nvPr/>
        </p:nvSpPr>
        <p:spPr>
          <a:xfrm>
            <a:off x="990600" y="3086100"/>
            <a:ext cx="3571875" cy="514350"/>
          </a:xfrm>
          <a:prstGeom prst="rect">
            <a:avLst/>
          </a:prstGeom>
          <a:noFill/>
          <a:ln/>
        </p:spPr>
        <p:txBody>
          <a:bodyPr wrap="square" lIns="0" tIns="0" rIns="0" bIns="0" rtlCol="0" anchor="t"/>
          <a:lstStyle/>
          <a:p>
            <a:pPr marL="0" indent="0" algn="l">
              <a:lnSpc>
                <a:spcPts val="4050"/>
              </a:lnSpc>
              <a:buNone/>
            </a:pPr>
            <a:r>
              <a:rPr lang="en-US" sz="2700" b="1" dirty="0">
                <a:solidFill>
                  <a:srgbClr val="053623"/>
                </a:solidFill>
                <a:latin typeface="Trebuchet MS Bold" pitchFamily="34" charset="0"/>
                <a:ea typeface="Trebuchet MS Bold" pitchFamily="34" charset="-122"/>
                <a:cs typeface="Trebuchet MS Bold" pitchFamily="34" charset="-120"/>
              </a:rPr>
              <a:t>The global population </a:t>
            </a:r>
            <a:endParaRPr lang="en-US" sz="2700" dirty="0"/>
          </a:p>
        </p:txBody>
      </p:sp>
      <p:sp>
        <p:nvSpPr>
          <p:cNvPr id="7" name="The global population"/>
          <p:cNvSpPr/>
          <p:nvPr/>
        </p:nvSpPr>
        <p:spPr>
          <a:xfrm>
            <a:off x="990600" y="5257800"/>
            <a:ext cx="3571875" cy="514350"/>
          </a:xfrm>
          <a:prstGeom prst="rect">
            <a:avLst/>
          </a:prstGeom>
          <a:noFill/>
          <a:ln/>
        </p:spPr>
        <p:txBody>
          <a:bodyPr wrap="square" lIns="0" tIns="0" rIns="0" bIns="0" rtlCol="0" anchor="t"/>
          <a:lstStyle/>
          <a:p>
            <a:pPr marL="0" indent="0" algn="l">
              <a:lnSpc>
                <a:spcPts val="4050"/>
              </a:lnSpc>
              <a:buNone/>
            </a:pPr>
            <a:r>
              <a:rPr lang="en-US" sz="2700" b="1" dirty="0">
                <a:solidFill>
                  <a:srgbClr val="053623"/>
                </a:solidFill>
                <a:latin typeface="Trebuchet MS Bold" pitchFamily="34" charset="0"/>
                <a:ea typeface="Trebuchet MS Bold" pitchFamily="34" charset="-122"/>
                <a:cs typeface="Trebuchet MS Bold" pitchFamily="34" charset="-120"/>
              </a:rPr>
              <a:t>The global population </a:t>
            </a:r>
            <a:endParaRPr lang="en-US" sz="2700" dirty="0"/>
          </a:p>
        </p:txBody>
      </p:sp>
      <p:sp>
        <p:nvSpPr>
          <p:cNvPr id="8" name="The global population"/>
          <p:cNvSpPr/>
          <p:nvPr/>
        </p:nvSpPr>
        <p:spPr>
          <a:xfrm>
            <a:off x="990600" y="7429500"/>
            <a:ext cx="3571875" cy="514350"/>
          </a:xfrm>
          <a:prstGeom prst="rect">
            <a:avLst/>
          </a:prstGeom>
          <a:noFill/>
          <a:ln/>
        </p:spPr>
        <p:txBody>
          <a:bodyPr wrap="square" lIns="0" tIns="0" rIns="0" bIns="0" rtlCol="0" anchor="t"/>
          <a:lstStyle/>
          <a:p>
            <a:pPr marL="0" indent="0" algn="l">
              <a:lnSpc>
                <a:spcPts val="4050"/>
              </a:lnSpc>
              <a:buNone/>
            </a:pPr>
            <a:r>
              <a:rPr lang="en-US" sz="2700" b="1" dirty="0">
                <a:solidFill>
                  <a:srgbClr val="053623"/>
                </a:solidFill>
                <a:latin typeface="Trebuchet MS Bold" pitchFamily="34" charset="0"/>
                <a:ea typeface="Trebuchet MS Bold" pitchFamily="34" charset="-122"/>
                <a:cs typeface="Trebuchet MS Bold" pitchFamily="34" charset="-120"/>
              </a:rPr>
              <a:t>The global population </a:t>
            </a:r>
            <a:endParaRPr lang="en-US" sz="2700" dirty="0"/>
          </a:p>
        </p:txBody>
      </p:sp>
      <p:sp>
        <p:nvSpPr>
          <p:cNvPr id="9" name="expected to increase to 10 billion by 2050 bringing with it an increased demand for food and specifically protein"/>
          <p:cNvSpPr/>
          <p:nvPr/>
        </p:nvSpPr>
        <p:spPr>
          <a:xfrm>
            <a:off x="990600" y="3724275"/>
            <a:ext cx="8467725" cy="9144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10" name="expected to increase to 10 billion by 2050 bringing with it an increased demand for food and specifically protein"/>
          <p:cNvSpPr/>
          <p:nvPr/>
        </p:nvSpPr>
        <p:spPr>
          <a:xfrm>
            <a:off x="990600" y="5895975"/>
            <a:ext cx="8467725" cy="9144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11" name="expected to increase to 10 billion by 2050 bringing with it an increased demand for food and specifically protein"/>
          <p:cNvSpPr/>
          <p:nvPr/>
        </p:nvSpPr>
        <p:spPr>
          <a:xfrm>
            <a:off x="990600" y="8067675"/>
            <a:ext cx="8467725" cy="914400"/>
          </a:xfrm>
          <a:prstGeom prst="rect">
            <a:avLst/>
          </a:prstGeom>
          <a:noFill/>
          <a:ln/>
        </p:spPr>
        <p:txBody>
          <a:bodyPr wrap="square" lIns="0" tIns="0" rIns="0" bIns="0" rtlCol="0" anchor="t"/>
          <a:lstStyle/>
          <a:p>
            <a:pPr marL="0" indent="0" algn="l">
              <a:lnSpc>
                <a:spcPts val="3600"/>
              </a:lnSpc>
              <a:buNone/>
            </a:pPr>
            <a:r>
              <a:rPr lang="en-US" sz="2175" dirty="0">
                <a:solidFill>
                  <a:srgbClr val="053623"/>
                </a:solidFill>
                <a:latin typeface="Trebuchet MS Regular" pitchFamily="34" charset="0"/>
                <a:ea typeface="Trebuchet MS Regular" pitchFamily="34" charset="-122"/>
                <a:cs typeface="Trebuchet MS Regular" pitchFamily="34" charset="-120"/>
              </a:rPr>
              <a:t>expected to increase to 10 billion by 2050, bringing with it an increased demand for food and specifically protein.</a:t>
            </a:r>
            <a:endParaRPr lang="en-US" sz="2175" dirty="0"/>
          </a:p>
        </p:txBody>
      </p:sp>
      <p:sp>
        <p:nvSpPr>
          <p:cNvPr id="12" name="name_0"/>
          <p:cNvSpPr/>
          <p:nvPr/>
        </p:nvSpPr>
        <p:spPr>
          <a:xfrm>
            <a:off x="11963400" y="8295422"/>
            <a:ext cx="123825" cy="456637"/>
          </a:xfrm>
          <a:prstGeom prst="rect">
            <a:avLst/>
          </a:prstGeom>
          <a:noFill/>
          <a:ln/>
        </p:spPr>
        <p:txBody>
          <a:bodyPr wrap="square" lIns="0" tIns="0" rIns="0" bIns="0" rtlCol="0" anchor="t"/>
          <a:lstStyle/>
          <a:p>
            <a:pPr marL="0" indent="0" algn="r">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0</a:t>
            </a:r>
            <a:endParaRPr lang="en-US" sz="1275" dirty="0"/>
          </a:p>
        </p:txBody>
      </p:sp>
      <p:sp>
        <p:nvSpPr>
          <p:cNvPr id="13" name="JAN"/>
          <p:cNvSpPr/>
          <p:nvPr/>
        </p:nvSpPr>
        <p:spPr>
          <a:xfrm>
            <a:off x="12830175" y="8796300"/>
            <a:ext cx="352425"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JAN</a:t>
            </a:r>
            <a:endParaRPr lang="en-US" sz="1275" dirty="0"/>
          </a:p>
        </p:txBody>
      </p:sp>
      <p:sp>
        <p:nvSpPr>
          <p:cNvPr id="14" name="FEB"/>
          <p:cNvSpPr/>
          <p:nvPr/>
        </p:nvSpPr>
        <p:spPr>
          <a:xfrm>
            <a:off x="13535025" y="8796300"/>
            <a:ext cx="295275"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FEB</a:t>
            </a:r>
            <a:endParaRPr lang="en-US" sz="1275" dirty="0"/>
          </a:p>
        </p:txBody>
      </p:sp>
      <p:sp>
        <p:nvSpPr>
          <p:cNvPr id="15" name="MAR"/>
          <p:cNvSpPr/>
          <p:nvPr/>
        </p:nvSpPr>
        <p:spPr>
          <a:xfrm>
            <a:off x="14116050" y="8796300"/>
            <a:ext cx="390525"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MAR</a:t>
            </a:r>
            <a:endParaRPr lang="en-US" sz="1275" dirty="0"/>
          </a:p>
        </p:txBody>
      </p:sp>
      <p:sp>
        <p:nvSpPr>
          <p:cNvPr id="16" name="APR"/>
          <p:cNvSpPr/>
          <p:nvPr/>
        </p:nvSpPr>
        <p:spPr>
          <a:xfrm>
            <a:off x="14820900" y="8796300"/>
            <a:ext cx="342900"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APR</a:t>
            </a:r>
            <a:endParaRPr lang="en-US" sz="1275" dirty="0"/>
          </a:p>
        </p:txBody>
      </p:sp>
      <p:sp>
        <p:nvSpPr>
          <p:cNvPr id="17" name="MAY"/>
          <p:cNvSpPr/>
          <p:nvPr/>
        </p:nvSpPr>
        <p:spPr>
          <a:xfrm>
            <a:off x="15449550" y="8796300"/>
            <a:ext cx="390525"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MAY</a:t>
            </a:r>
            <a:endParaRPr lang="en-US" sz="1275" dirty="0"/>
          </a:p>
        </p:txBody>
      </p:sp>
      <p:sp>
        <p:nvSpPr>
          <p:cNvPr id="18" name="JUN"/>
          <p:cNvSpPr/>
          <p:nvPr/>
        </p:nvSpPr>
        <p:spPr>
          <a:xfrm>
            <a:off x="16173450" y="8796300"/>
            <a:ext cx="352425" cy="456637"/>
          </a:xfrm>
          <a:prstGeom prst="rect">
            <a:avLst/>
          </a:prstGeom>
          <a:noFill/>
          <a:ln/>
        </p:spPr>
        <p:txBody>
          <a:bodyPr wrap="square" lIns="0" tIns="0" rIns="0" bIns="0" rtlCol="0" anchor="t"/>
          <a:lstStyle/>
          <a:p>
            <a:pPr marL="0" indent="0" algn="l">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JUN</a:t>
            </a:r>
            <a:endParaRPr lang="en-US" sz="1275" dirty="0"/>
          </a:p>
        </p:txBody>
      </p:sp>
      <p:sp>
        <p:nvSpPr>
          <p:cNvPr id="19" name="name_25"/>
          <p:cNvSpPr/>
          <p:nvPr/>
        </p:nvSpPr>
        <p:spPr>
          <a:xfrm>
            <a:off x="11887200" y="6654665"/>
            <a:ext cx="219075" cy="456637"/>
          </a:xfrm>
          <a:prstGeom prst="rect">
            <a:avLst/>
          </a:prstGeom>
          <a:noFill/>
          <a:ln/>
        </p:spPr>
        <p:txBody>
          <a:bodyPr wrap="square" lIns="0" tIns="0" rIns="0" bIns="0" rtlCol="0" anchor="t"/>
          <a:lstStyle/>
          <a:p>
            <a:pPr marL="0" indent="0" algn="r">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25</a:t>
            </a:r>
            <a:endParaRPr lang="en-US" sz="1275" dirty="0"/>
          </a:p>
        </p:txBody>
      </p:sp>
      <p:sp>
        <p:nvSpPr>
          <p:cNvPr id="20" name="name_50"/>
          <p:cNvSpPr/>
          <p:nvPr/>
        </p:nvSpPr>
        <p:spPr>
          <a:xfrm>
            <a:off x="11877675" y="5014345"/>
            <a:ext cx="228600" cy="456637"/>
          </a:xfrm>
          <a:prstGeom prst="rect">
            <a:avLst/>
          </a:prstGeom>
          <a:noFill/>
          <a:ln/>
        </p:spPr>
        <p:txBody>
          <a:bodyPr wrap="square" lIns="0" tIns="0" rIns="0" bIns="0" rtlCol="0" anchor="t"/>
          <a:lstStyle/>
          <a:p>
            <a:pPr marL="0" indent="0" algn="r">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50</a:t>
            </a:r>
            <a:endParaRPr lang="en-US" sz="1275" dirty="0"/>
          </a:p>
        </p:txBody>
      </p:sp>
      <p:sp>
        <p:nvSpPr>
          <p:cNvPr id="21" name="name_75"/>
          <p:cNvSpPr/>
          <p:nvPr/>
        </p:nvSpPr>
        <p:spPr>
          <a:xfrm>
            <a:off x="11887200" y="3373587"/>
            <a:ext cx="219075" cy="456637"/>
          </a:xfrm>
          <a:prstGeom prst="rect">
            <a:avLst/>
          </a:prstGeom>
          <a:noFill/>
          <a:ln/>
        </p:spPr>
        <p:txBody>
          <a:bodyPr wrap="square" lIns="0" tIns="0" rIns="0" bIns="0" rtlCol="0" anchor="t"/>
          <a:lstStyle/>
          <a:p>
            <a:pPr marL="0" indent="0" algn="r">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75</a:t>
            </a:r>
            <a:endParaRPr lang="en-US" sz="1275" dirty="0"/>
          </a:p>
        </p:txBody>
      </p:sp>
      <p:sp>
        <p:nvSpPr>
          <p:cNvPr id="22" name="name_100"/>
          <p:cNvSpPr/>
          <p:nvPr/>
        </p:nvSpPr>
        <p:spPr>
          <a:xfrm>
            <a:off x="11801475" y="1715703"/>
            <a:ext cx="295275" cy="456637"/>
          </a:xfrm>
          <a:prstGeom prst="rect">
            <a:avLst/>
          </a:prstGeom>
          <a:noFill/>
          <a:ln/>
        </p:spPr>
        <p:txBody>
          <a:bodyPr wrap="square" lIns="0" tIns="0" rIns="0" bIns="0" rtlCol="0" anchor="t"/>
          <a:lstStyle/>
          <a:p>
            <a:pPr marL="0" indent="0" algn="r">
              <a:lnSpc>
                <a:spcPts val="1950"/>
              </a:lnSpc>
              <a:buNone/>
            </a:pPr>
            <a:r>
              <a:rPr lang="en-US" sz="1275" dirty="0">
                <a:solidFill>
                  <a:srgbClr val="053623"/>
                </a:solidFill>
                <a:latin typeface="Poppins SemiBold" pitchFamily="34" charset="0"/>
                <a:ea typeface="Poppins SemiBold" pitchFamily="34" charset="-122"/>
                <a:cs typeface="Poppins SemiBold" pitchFamily="34" charset="-120"/>
              </a:rPr>
              <a:t>100</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524</Words>
  <Application>Microsoft Macintosh PowerPoint</Application>
  <PresentationFormat>Custom</PresentationFormat>
  <Paragraphs>111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Poppins SemiBold</vt:lpstr>
      <vt:lpstr>Trebuchet MS Bold</vt:lpstr>
      <vt:lpstr>Trebuchet MS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2</cp:revision>
  <dcterms:created xsi:type="dcterms:W3CDTF">2024-05-23T09:42:35Z</dcterms:created>
  <dcterms:modified xsi:type="dcterms:W3CDTF">2024-05-23T13:00:03Z</dcterms:modified>
</cp:coreProperties>
</file>